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02" r:id="rId2"/>
    <p:sldId id="257" r:id="rId3"/>
    <p:sldId id="258" r:id="rId4"/>
    <p:sldId id="303" r:id="rId5"/>
    <p:sldId id="278" r:id="rId6"/>
    <p:sldId id="299" r:id="rId7"/>
    <p:sldId id="294" r:id="rId8"/>
    <p:sldId id="305" r:id="rId9"/>
    <p:sldId id="283" r:id="rId10"/>
    <p:sldId id="290" r:id="rId11"/>
    <p:sldId id="291" r:id="rId12"/>
    <p:sldId id="304" r:id="rId13"/>
    <p:sldId id="28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reer Roadmap in Data Science" id="{56089670-DB74-4208-BB24-FE15ECFB2C85}">
          <p14:sldIdLst>
            <p14:sldId id="302"/>
          </p14:sldIdLst>
        </p14:section>
        <p14:section name="Agenda" id="{D96C7D46-2674-4A40-A9EA-A6C127A57227}">
          <p14:sldIdLst>
            <p14:sldId id="257"/>
          </p14:sldIdLst>
        </p14:section>
        <p14:section name="01 Introduction" id="{84E6C1AB-B7C4-43D2-A70A-53C9CD0A7907}">
          <p14:sldIdLst>
            <p14:sldId id="258"/>
          </p14:sldIdLst>
        </p14:section>
        <p14:section name="02 What is Industry 4.0?" id="{D004E2EC-B2D2-4F95-A01D-C90D0CE95CDB}">
          <p14:sldIdLst>
            <p14:sldId id="303"/>
          </p14:sldIdLst>
        </p14:section>
        <p14:section name="03 Applications of Industry 4.0 : What are companies looking for?" id="{DDD30065-BC03-4C9D-8FF2-52460EC9B4F4}">
          <p14:sldIdLst>
            <p14:sldId id="278"/>
            <p14:sldId id="299"/>
          </p14:sldIdLst>
        </p14:section>
        <p14:section name="04 Top paying roles in different domains : Future of Data Science" id="{3D296992-B957-4696-8E42-D3432FC225FE}">
          <p14:sldIdLst>
            <p14:sldId id="294"/>
            <p14:sldId id="305"/>
            <p14:sldId id="283"/>
          </p14:sldIdLst>
        </p14:section>
        <p14:section name="05 Tools &amp; Technologies, Job strategies and CTC" id="{D7A576BD-4F7A-4B8C-9970-60EFC20E329B}">
          <p14:sldIdLst>
            <p14:sldId id="290"/>
            <p14:sldId id="291"/>
          </p14:sldIdLst>
        </p14:section>
        <p14:section name="Archive" id="{50520B23-E549-49CA-817B-EA2271E104E8}">
          <p14:sldIdLst>
            <p14:sldId id="304"/>
          </p14:sldIdLst>
        </p14:section>
        <p14:section name="Q&amp;A Session" id="{A8AD9179-485B-4868-8754-74C90074B6CD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BB4A"/>
    <a:srgbClr val="FED57A"/>
    <a:srgbClr val="75CA75"/>
    <a:srgbClr val="9AD898"/>
    <a:srgbClr val="748BFD"/>
    <a:srgbClr val="F9607F"/>
    <a:srgbClr val="CAFECC"/>
    <a:srgbClr val="8BFFBF"/>
    <a:srgbClr val="00B050"/>
    <a:srgbClr val="417B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98" autoAdjust="0"/>
    <p:restoredTop sz="96706" autoAdjust="0"/>
  </p:normalViewPr>
  <p:slideViewPr>
    <p:cSldViewPr snapToGrid="0">
      <p:cViewPr varScale="1">
        <p:scale>
          <a:sx n="80" d="100"/>
          <a:sy n="80" d="100"/>
        </p:scale>
        <p:origin x="42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C1E092-1ED1-4761-85D1-EEE54D1D70F3}" type="datetimeFigureOut">
              <a:rPr lang="en-US" smtClean="0"/>
              <a:t>26-May-22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A27A9-5E68-4D2C-8C97-692FCAAE1E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129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93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Industry 3.0, we automate processes using logic processors and information technology. These processes often operate largely without human interference, but there is still a human aspect behind it. Where Industry 4.0 comes in is with the availability and use of vast quantities of data on the production floor.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916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https://www.cisco.com/c/en/us/products/security/machine-learning-security.html#~how-ml-helps-security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476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Source:https://www.payscale.com/research/IN/Job=Data_Scientist/Salary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326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we care about is how to get a job, let me tell you how to leverage MSc to get a job!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48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07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801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00156-419E-43DB-89F6-9CD0DC506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9938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8847-8E1C-424B-9F53-FFF149C53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8B51A-C99B-420B-BF6E-1489A1FFA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5BF96-CAAB-4E65-B8C1-E5F17C10AA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26-May-22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EF0AE-66A6-491A-9B12-C06213482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89FE5-E9A0-490A-B6C1-38EC340BE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696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433C-C431-4AE6-9A93-AE011D9D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24F17-F159-46E1-BFB0-A1168F550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AC50B-14EF-485B-A1A1-EB8863DD83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26-May-22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AA638-0ED0-4884-841F-278014622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F29AE-1F1A-48F8-8577-98534E58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49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C603-A489-4A48-A6AB-3BB2F78A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7C04E-1F4E-4FB9-807B-13C64B0C4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F035D-F95B-4DB9-BB75-98FDD96B7E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26-May-22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98FF3-25F0-42D0-B9D8-718573620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17D4-935A-41D3-9D1D-48DC75ECB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9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6B82-5836-48B6-A20A-DB7509962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9391F-538C-4A01-A0C9-8EC356FCF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C63FC5-33A3-491B-892C-AD6F30014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CB7BB-FA87-4F63-962A-3076DA9AE8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26-May-22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30AE6-A337-43C0-90DB-C9F523AC4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6CBE1-1FDA-4854-A790-EC77CE36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38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F0747-0732-4154-AC37-5D2FC5D24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B904F-0DAF-4A4B-92BA-734547B4E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C0570-F457-4E9D-ABD1-BBC4C353C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8B416C-3243-4ED6-AB24-FCB338E57B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DF2B3C-13E4-4D65-B718-FFD0D944BC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392CD5-1537-4A94-8618-B1E808FF1B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26-May-22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E76CFF-48AB-4CF6-A22D-CF1BC270D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31545-F892-4A7B-B293-3AF483ECF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40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43D4-D2D1-4419-B1E5-076C0A134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F94DD-188B-4865-8521-75CF48874A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26-May-22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08871E-2911-4AB6-9B8C-EEAA81C9D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4A9B9-F8DE-44AA-804A-94F270864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208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343909-FBD5-44CC-AD59-A2EFE31F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26-May-22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C98007-DBD8-4345-B327-FF9FD7C4B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725A0-2A80-40DE-8D9E-2C3A11EB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69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3EB7707-7402-457C-A6BF-56B9F490CD63}"/>
              </a:ext>
            </a:extLst>
          </p:cNvPr>
          <p:cNvCxnSpPr>
            <a:cxnSpLocks/>
          </p:cNvCxnSpPr>
          <p:nvPr userDrawn="1"/>
        </p:nvCxnSpPr>
        <p:spPr>
          <a:xfrm flipH="1">
            <a:off x="396853" y="991768"/>
            <a:ext cx="11398293" cy="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DC549A6-7D61-40F4-A51B-0714B0810528}"/>
              </a:ext>
            </a:extLst>
          </p:cNvPr>
          <p:cNvSpPr/>
          <p:nvPr userDrawn="1"/>
        </p:nvSpPr>
        <p:spPr>
          <a:xfrm>
            <a:off x="1" y="862"/>
            <a:ext cx="755650" cy="219832"/>
          </a:xfrm>
          <a:prstGeom prst="rect">
            <a:avLst/>
          </a:prstGeom>
          <a:solidFill>
            <a:srgbClr val="7A4646">
              <a:alpha val="15294"/>
            </a:srgbClr>
          </a:solidFill>
          <a:ln>
            <a:solidFill>
              <a:schemeClr val="accent3">
                <a:lumMod val="75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2" descr="upGrad appoints Saranjit Sangar as CEO - UK, Europe, and Middle East">
            <a:extLst>
              <a:ext uri="{FF2B5EF4-FFF2-40B4-BE49-F238E27FC236}">
                <a16:creationId xmlns:a16="http://schemas.microsoft.com/office/drawing/2014/main" id="{71BA9D70-22EA-4278-BE9A-02A03B39978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8"/>
          <a:stretch/>
        </p:blipFill>
        <p:spPr bwMode="auto">
          <a:xfrm>
            <a:off x="10500950" y="0"/>
            <a:ext cx="1691049" cy="88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52BDDF-D25A-41B4-A111-A8518F81FE4E}"/>
              </a:ext>
            </a:extLst>
          </p:cNvPr>
          <p:cNvSpPr txBox="1"/>
          <p:nvPr userDrawn="1"/>
        </p:nvSpPr>
        <p:spPr>
          <a:xfrm>
            <a:off x="10401572" y="6488668"/>
            <a:ext cx="179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Anish Mahapatra</a:t>
            </a:r>
          </a:p>
        </p:txBody>
      </p:sp>
    </p:spTree>
    <p:extLst>
      <p:ext uri="{BB962C8B-B14F-4D97-AF65-F5344CB8AC3E}">
        <p14:creationId xmlns:p14="http://schemas.microsoft.com/office/powerpoint/2010/main" val="397008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13" Type="http://schemas.openxmlformats.org/officeDocument/2006/relationships/image" Target="../media/image51.jpeg"/><Relationship Id="rId18" Type="http://schemas.openxmlformats.org/officeDocument/2006/relationships/image" Target="../media/image56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9.png"/><Relationship Id="rId5" Type="http://schemas.openxmlformats.org/officeDocument/2006/relationships/image" Target="../media/image44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62.png"/><Relationship Id="rId5" Type="http://schemas.openxmlformats.org/officeDocument/2006/relationships/image" Target="../media/image9.png"/><Relationship Id="rId10" Type="http://schemas.openxmlformats.org/officeDocument/2006/relationships/image" Target="../media/image61.png"/><Relationship Id="rId4" Type="http://schemas.openxmlformats.org/officeDocument/2006/relationships/image" Target="../media/image58.png"/><Relationship Id="rId9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rson holding tool during daytime">
            <a:extLst>
              <a:ext uri="{FF2B5EF4-FFF2-40B4-BE49-F238E27FC236}">
                <a16:creationId xmlns:a16="http://schemas.microsoft.com/office/drawing/2014/main" id="{1AB7233F-5113-476E-8E6D-D9CB34A95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271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7199" y="840835"/>
            <a:ext cx="1593164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solidFill>
              <a:srgbClr val="7A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F38FB6-D98F-4EDC-87DF-742731A3086C}"/>
              </a:ext>
            </a:extLst>
          </p:cNvPr>
          <p:cNvSpPr txBox="1"/>
          <p:nvPr/>
        </p:nvSpPr>
        <p:spPr>
          <a:xfrm>
            <a:off x="558186" y="465848"/>
            <a:ext cx="84334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Importance of Data Science skills</a:t>
            </a:r>
          </a:p>
          <a:p>
            <a:pPr lvl="0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 Industry 4.0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97BC12-3D7A-47D0-A42D-DB005B3C4B1A}"/>
              </a:ext>
            </a:extLst>
          </p:cNvPr>
          <p:cNvSpPr txBox="1"/>
          <p:nvPr/>
        </p:nvSpPr>
        <p:spPr>
          <a:xfrm>
            <a:off x="558186" y="1814146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May, 2022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272680-583D-4909-A3A8-8B3601B04EB3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039863-DD76-4F7F-9EBA-0B2AB9A3CF1C}"/>
              </a:ext>
            </a:extLst>
          </p:cNvPr>
          <p:cNvSpPr/>
          <p:nvPr/>
        </p:nvSpPr>
        <p:spPr>
          <a:xfrm>
            <a:off x="416703" y="1858614"/>
            <a:ext cx="56699" cy="280397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9DE22A-973E-49BC-BA5E-E323C8BE7983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44077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121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 in Data Science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89197B-77E7-455A-9D1A-E24439576A14}"/>
              </a:ext>
            </a:extLst>
          </p:cNvPr>
          <p:cNvSpPr txBox="1"/>
          <p:nvPr/>
        </p:nvSpPr>
        <p:spPr>
          <a:xfrm>
            <a:off x="1176300" y="2783942"/>
            <a:ext cx="2744525" cy="24622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Data Engineer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1B3CF7-DDFC-4C2F-AC4B-E80A56BE6723}"/>
              </a:ext>
            </a:extLst>
          </p:cNvPr>
          <p:cNvSpPr txBox="1"/>
          <p:nvPr/>
        </p:nvSpPr>
        <p:spPr>
          <a:xfrm>
            <a:off x="4749136" y="2783942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417B85"/>
                </a:solidFill>
                <a:latin typeface="+mj-lt"/>
              </a:rPr>
              <a:t>Machine Learning Engineer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B78878-EB9E-4CAC-9AAC-BE32ABB81448}"/>
              </a:ext>
            </a:extLst>
          </p:cNvPr>
          <p:cNvSpPr txBox="1"/>
          <p:nvPr/>
        </p:nvSpPr>
        <p:spPr>
          <a:xfrm>
            <a:off x="8321973" y="2783940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3"/>
                </a:solidFill>
                <a:latin typeface="+mj-lt"/>
              </a:rPr>
              <a:t>Business Analyst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C3D491-4A3D-4CFB-AECA-8E0162A07413}"/>
              </a:ext>
            </a:extLst>
          </p:cNvPr>
          <p:cNvSpPr txBox="1"/>
          <p:nvPr/>
        </p:nvSpPr>
        <p:spPr>
          <a:xfrm>
            <a:off x="4749136" y="5408808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  <a:latin typeface="+mj-lt"/>
              </a:rPr>
              <a:t>Data Scientist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D58326B-082D-4AFE-9B7B-D5384CA50B11}"/>
              </a:ext>
            </a:extLst>
          </p:cNvPr>
          <p:cNvGrpSpPr/>
          <p:nvPr/>
        </p:nvGrpSpPr>
        <p:grpSpPr>
          <a:xfrm>
            <a:off x="2066032" y="1744141"/>
            <a:ext cx="965063" cy="937433"/>
            <a:chOff x="2066032" y="1744141"/>
            <a:chExt cx="965063" cy="93743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821429-072D-4ECA-9F93-ABFDADDB72BB}"/>
                </a:ext>
              </a:extLst>
            </p:cNvPr>
            <p:cNvSpPr/>
            <p:nvPr/>
          </p:nvSpPr>
          <p:spPr>
            <a:xfrm>
              <a:off x="2066032" y="1744141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543E238-638E-4F32-A1FC-B3BB2E077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881" y="1905176"/>
              <a:ext cx="615361" cy="615361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1F66DD5-2E18-4F69-A5DA-C881CA79D170}"/>
              </a:ext>
            </a:extLst>
          </p:cNvPr>
          <p:cNvGrpSpPr/>
          <p:nvPr/>
        </p:nvGrpSpPr>
        <p:grpSpPr>
          <a:xfrm>
            <a:off x="5638868" y="1744141"/>
            <a:ext cx="965063" cy="937433"/>
            <a:chOff x="5638868" y="1744141"/>
            <a:chExt cx="965063" cy="937433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B0C2258-CCE6-4803-ABAE-203E68684097}"/>
                </a:ext>
              </a:extLst>
            </p:cNvPr>
            <p:cNvSpPr/>
            <p:nvPr/>
          </p:nvSpPr>
          <p:spPr>
            <a:xfrm>
              <a:off x="5638868" y="1744141"/>
              <a:ext cx="965063" cy="9374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563F368-407B-486A-81FD-FC48726F9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6591" y="1919866"/>
              <a:ext cx="608205" cy="608205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1FBC999-91CF-4044-85BD-9243E3300F41}"/>
              </a:ext>
            </a:extLst>
          </p:cNvPr>
          <p:cNvGrpSpPr/>
          <p:nvPr/>
        </p:nvGrpSpPr>
        <p:grpSpPr>
          <a:xfrm>
            <a:off x="9211705" y="1744141"/>
            <a:ext cx="965063" cy="937433"/>
            <a:chOff x="9211705" y="1744141"/>
            <a:chExt cx="965063" cy="937433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2202D8-41EA-471F-B18F-24625DF4A461}"/>
                </a:ext>
              </a:extLst>
            </p:cNvPr>
            <p:cNvSpPr/>
            <p:nvPr/>
          </p:nvSpPr>
          <p:spPr>
            <a:xfrm>
              <a:off x="9211705" y="1744141"/>
              <a:ext cx="965063" cy="9374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3E337F1-12F7-4A14-A219-790FFB8C0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2205" y="1871938"/>
              <a:ext cx="704059" cy="704059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D2F12F2-F1A3-45AB-97AA-A675E2FD680C}"/>
              </a:ext>
            </a:extLst>
          </p:cNvPr>
          <p:cNvGrpSpPr/>
          <p:nvPr/>
        </p:nvGrpSpPr>
        <p:grpSpPr>
          <a:xfrm>
            <a:off x="5638868" y="4369009"/>
            <a:ext cx="965063" cy="937433"/>
            <a:chOff x="5638868" y="4369009"/>
            <a:chExt cx="965063" cy="937433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7D6C25C-DAF7-4B5F-8F2F-60B13DD7FE39}"/>
                </a:ext>
              </a:extLst>
            </p:cNvPr>
            <p:cNvSpPr/>
            <p:nvPr/>
          </p:nvSpPr>
          <p:spPr>
            <a:xfrm>
              <a:off x="5638868" y="4369009"/>
              <a:ext cx="965063" cy="9374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76B4FBBF-8BCA-4B3B-9FFF-BDA52EC1D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427" y="4415219"/>
              <a:ext cx="772531" cy="772531"/>
            </a:xfrm>
            <a:prstGeom prst="rect">
              <a:avLst/>
            </a:prstGeom>
          </p:spPr>
        </p:pic>
      </p:grpSp>
      <p:pic>
        <p:nvPicPr>
          <p:cNvPr id="36" name="Picture 2" descr="Download Google Cloud Platform (GCP) Logo in SVG Vector or PNG File Format  - Logo.wine">
            <a:extLst>
              <a:ext uri="{FF2B5EF4-FFF2-40B4-BE49-F238E27FC236}">
                <a16:creationId xmlns:a16="http://schemas.microsoft.com/office/drawing/2014/main" id="{F6C52FB6-B418-4FFD-903D-649BB2B11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8" t="39412" r="1225" b="39795"/>
          <a:stretch/>
        </p:blipFill>
        <p:spPr bwMode="auto">
          <a:xfrm>
            <a:off x="1117952" y="3226650"/>
            <a:ext cx="1421884" cy="22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Microsoft Azure Logo – Penthara Technologies">
            <a:extLst>
              <a:ext uri="{FF2B5EF4-FFF2-40B4-BE49-F238E27FC236}">
                <a16:creationId xmlns:a16="http://schemas.microsoft.com/office/drawing/2014/main" id="{49005FD5-13D6-4584-9B7C-55289720D0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" t="21980" r="1662" b="18563"/>
          <a:stretch/>
        </p:blipFill>
        <p:spPr bwMode="auto">
          <a:xfrm>
            <a:off x="2014135" y="3562727"/>
            <a:ext cx="1068852" cy="32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Amazon Web Services (AWS) – Logos Download">
            <a:extLst>
              <a:ext uri="{FF2B5EF4-FFF2-40B4-BE49-F238E27FC236}">
                <a16:creationId xmlns:a16="http://schemas.microsoft.com/office/drawing/2014/main" id="{F39926A6-2463-47E6-9BC6-C31691FC0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441" y="3132532"/>
            <a:ext cx="915066" cy="39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0" descr="The Python Logo | Python Software Foundation">
            <a:extLst>
              <a:ext uri="{FF2B5EF4-FFF2-40B4-BE49-F238E27FC236}">
                <a16:creationId xmlns:a16="http://schemas.microsoft.com/office/drawing/2014/main" id="{29EA096C-FDD4-4C9A-AE05-7A9517F21A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2" t="9537" r="11528" b="24716"/>
          <a:stretch/>
        </p:blipFill>
        <p:spPr bwMode="auto">
          <a:xfrm>
            <a:off x="4804974" y="3171448"/>
            <a:ext cx="1124065" cy="32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2" descr="File:Apache Spark logo.svg - Wikimedia Commons">
            <a:extLst>
              <a:ext uri="{FF2B5EF4-FFF2-40B4-BE49-F238E27FC236}">
                <a16:creationId xmlns:a16="http://schemas.microsoft.com/office/drawing/2014/main" id="{0615C4EB-E58E-48E0-A1B0-CE9DD6782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548" y="3489983"/>
            <a:ext cx="690288" cy="35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4" descr="File:R logo.svg - Wikimedia Commons">
            <a:extLst>
              <a:ext uri="{FF2B5EF4-FFF2-40B4-BE49-F238E27FC236}">
                <a16:creationId xmlns:a16="http://schemas.microsoft.com/office/drawing/2014/main" id="{4FEC6F4F-2433-442B-AEE6-71C40A23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280" y="3135210"/>
            <a:ext cx="457755" cy="35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7A33A3A-7BFB-4DA5-A9A1-C6C99246760E}"/>
              </a:ext>
            </a:extLst>
          </p:cNvPr>
          <p:cNvGrpSpPr/>
          <p:nvPr/>
        </p:nvGrpSpPr>
        <p:grpSpPr>
          <a:xfrm>
            <a:off x="8753987" y="3143757"/>
            <a:ext cx="1693811" cy="847218"/>
            <a:chOff x="8753987" y="3143757"/>
            <a:chExt cx="1693811" cy="847218"/>
          </a:xfrm>
        </p:grpSpPr>
        <p:pic>
          <p:nvPicPr>
            <p:cNvPr id="59" name="Picture 8" descr="Tableau Logo for website - Sybyl">
              <a:extLst>
                <a:ext uri="{FF2B5EF4-FFF2-40B4-BE49-F238E27FC236}">
                  <a16:creationId xmlns:a16="http://schemas.microsoft.com/office/drawing/2014/main" id="{EA76656E-FF33-4535-AF67-671FC52B5B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4" t="18394" r="838" b="24748"/>
            <a:stretch/>
          </p:blipFill>
          <p:spPr bwMode="auto">
            <a:xfrm>
              <a:off x="8753987" y="3143757"/>
              <a:ext cx="1021165" cy="534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4" descr="Power-BI-logo-2021 -">
              <a:extLst>
                <a:ext uri="{FF2B5EF4-FFF2-40B4-BE49-F238E27FC236}">
                  <a16:creationId xmlns:a16="http://schemas.microsoft.com/office/drawing/2014/main" id="{2139C693-F5A5-4476-ADD9-A6F481DE6E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16" t="226" r="28519" b="-538"/>
            <a:stretch/>
          </p:blipFill>
          <p:spPr bwMode="auto">
            <a:xfrm>
              <a:off x="9905737" y="3148905"/>
              <a:ext cx="542061" cy="511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8" descr="Qlik Vector Logo | Free Download - (.SVG + .PNG) format - SeekVectorLogo.Com">
              <a:extLst>
                <a:ext uri="{FF2B5EF4-FFF2-40B4-BE49-F238E27FC236}">
                  <a16:creationId xmlns:a16="http://schemas.microsoft.com/office/drawing/2014/main" id="{9F310E6F-6023-4319-ABE1-FA3D4931EC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6" t="23130" r="1506" b="23970"/>
            <a:stretch/>
          </p:blipFill>
          <p:spPr bwMode="auto">
            <a:xfrm>
              <a:off x="9437046" y="3779273"/>
              <a:ext cx="676212" cy="211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9CEE8B6-65C9-4B05-BA2E-A679BD329395}"/>
              </a:ext>
            </a:extLst>
          </p:cNvPr>
          <p:cNvGrpSpPr/>
          <p:nvPr/>
        </p:nvGrpSpPr>
        <p:grpSpPr>
          <a:xfrm>
            <a:off x="5569902" y="6396643"/>
            <a:ext cx="1030987" cy="354949"/>
            <a:chOff x="810780" y="2089076"/>
            <a:chExt cx="1268984" cy="438011"/>
          </a:xfrm>
        </p:grpSpPr>
        <p:pic>
          <p:nvPicPr>
            <p:cNvPr id="63" name="Picture 28" descr="Download MySQL Logo in SVG Vector or PNG File Format - Logo.wine">
              <a:extLst>
                <a:ext uri="{FF2B5EF4-FFF2-40B4-BE49-F238E27FC236}">
                  <a16:creationId xmlns:a16="http://schemas.microsoft.com/office/drawing/2014/main" id="{7ECAF602-2EEB-4BD9-8041-90EBFC7BDE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9" t="18129" r="4789" b="17121"/>
            <a:stretch/>
          </p:blipFill>
          <p:spPr bwMode="auto">
            <a:xfrm>
              <a:off x="810780" y="2117931"/>
              <a:ext cx="720931" cy="351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30" descr="Download Microsoft Excel Logo in SVG Vector or PNG File Format - Logo.wine">
              <a:extLst>
                <a:ext uri="{FF2B5EF4-FFF2-40B4-BE49-F238E27FC236}">
                  <a16:creationId xmlns:a16="http://schemas.microsoft.com/office/drawing/2014/main" id="{B5F623D6-727B-402D-B443-543BCCE92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62" t="14393" r="25640" b="14765"/>
            <a:stretch/>
          </p:blipFill>
          <p:spPr bwMode="auto">
            <a:xfrm>
              <a:off x="1619770" y="2089076"/>
              <a:ext cx="459994" cy="438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3B0F3E3-E46A-46BE-AF74-72F613D7FF60}"/>
              </a:ext>
            </a:extLst>
          </p:cNvPr>
          <p:cNvCxnSpPr/>
          <p:nvPr/>
        </p:nvCxnSpPr>
        <p:spPr>
          <a:xfrm>
            <a:off x="2099924" y="4216400"/>
            <a:ext cx="8076843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UpGrad Logos &amp;amp; Brand Assets | Brandfetch">
            <a:extLst>
              <a:ext uri="{FF2B5EF4-FFF2-40B4-BE49-F238E27FC236}">
                <a16:creationId xmlns:a16="http://schemas.microsoft.com/office/drawing/2014/main" id="{F26D8221-3581-4C3D-A6BE-9F917B65E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346" y="5684849"/>
            <a:ext cx="502691" cy="26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58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E506AB-66A1-474D-B1CC-ECA27BF3C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11" y="4300611"/>
            <a:ext cx="2219177" cy="22191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42DC9E-DEA5-42E4-896C-93721D74AA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" y="1461988"/>
            <a:ext cx="12192000" cy="304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1" y="283882"/>
            <a:ext cx="10838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Resume Optimization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pic>
        <p:nvPicPr>
          <p:cNvPr id="39" name="Picture 2" descr="Linkedin - Free social media icons">
            <a:extLst>
              <a:ext uri="{FF2B5EF4-FFF2-40B4-BE49-F238E27FC236}">
                <a16:creationId xmlns:a16="http://schemas.microsoft.com/office/drawing/2014/main" id="{B05F7F5E-A0D0-42EF-824C-F3DEF670B8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0" t="-1031" r="23755"/>
          <a:stretch/>
        </p:blipFill>
        <p:spPr bwMode="auto">
          <a:xfrm>
            <a:off x="346764" y="1608098"/>
            <a:ext cx="408886" cy="4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Medium logo | Logok">
            <a:extLst>
              <a:ext uri="{FF2B5EF4-FFF2-40B4-BE49-F238E27FC236}">
                <a16:creationId xmlns:a16="http://schemas.microsoft.com/office/drawing/2014/main" id="{C7E948CD-B777-4F4A-925E-11FD5B95E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1" t="28005" r="19918" b="27804"/>
          <a:stretch/>
        </p:blipFill>
        <p:spPr bwMode="auto">
          <a:xfrm>
            <a:off x="1044105" y="1628744"/>
            <a:ext cx="595713" cy="32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Github Logo - Free social media icons">
            <a:extLst>
              <a:ext uri="{FF2B5EF4-FFF2-40B4-BE49-F238E27FC236}">
                <a16:creationId xmlns:a16="http://schemas.microsoft.com/office/drawing/2014/main" id="{7E59B895-1A33-4E72-AF1D-64B08220E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331" y="1590199"/>
            <a:ext cx="444110" cy="44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onkeyLearn · GitHub">
            <a:extLst>
              <a:ext uri="{FF2B5EF4-FFF2-40B4-BE49-F238E27FC236}">
                <a16:creationId xmlns:a16="http://schemas.microsoft.com/office/drawing/2014/main" id="{531F1213-583D-4E39-BC97-B07B1325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724" y="1525911"/>
            <a:ext cx="595713" cy="52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D72CFC-ED0D-4790-93CB-44BD2F3643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60004" y="6172104"/>
            <a:ext cx="1131995" cy="685896"/>
          </a:xfrm>
          <a:prstGeom prst="rect">
            <a:avLst/>
          </a:prstGeom>
        </p:spPr>
      </p:pic>
      <p:pic>
        <p:nvPicPr>
          <p:cNvPr id="2052" name="Picture 4" descr="Glassdoor - Wikipedia">
            <a:extLst>
              <a:ext uri="{FF2B5EF4-FFF2-40B4-BE49-F238E27FC236}">
                <a16:creationId xmlns:a16="http://schemas.microsoft.com/office/drawing/2014/main" id="{A25E28FA-A1B1-4AC3-92F0-DD045BA96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984" y="1550885"/>
            <a:ext cx="609988" cy="48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oogle Logo transparent PNG - StickPNG">
            <a:extLst>
              <a:ext uri="{FF2B5EF4-FFF2-40B4-BE49-F238E27FC236}">
                <a16:creationId xmlns:a16="http://schemas.microsoft.com/office/drawing/2014/main" id="{F3F36BEB-EC13-45EF-A6D5-20CAE6D1F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119" y="1662820"/>
            <a:ext cx="884168" cy="29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416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Key Takeaways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2" y="1200911"/>
            <a:ext cx="2208720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1" y="1915097"/>
            <a:ext cx="564747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 to do an MSc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05991" y="2625294"/>
            <a:ext cx="7199545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leverage an MSc in the current market?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907780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Master’s degree required?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1" y="4045688"/>
            <a:ext cx="758591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Technologies, Job strategies and CTC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88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2148AA-7CCB-45B8-969F-9AD60301D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9" y="0"/>
            <a:ext cx="10277363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618" y="791359"/>
            <a:ext cx="1625172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78FF0-D8DC-4E79-A031-36756AC12555}"/>
              </a:ext>
            </a:extLst>
          </p:cNvPr>
          <p:cNvSpPr txBox="1"/>
          <p:nvPr/>
        </p:nvSpPr>
        <p:spPr>
          <a:xfrm>
            <a:off x="2123934" y="3142008"/>
            <a:ext cx="6026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F5CBFE-EAE1-4B54-A1CD-1CEB39B1C004}"/>
              </a:ext>
            </a:extLst>
          </p:cNvPr>
          <p:cNvSpPr txBox="1"/>
          <p:nvPr/>
        </p:nvSpPr>
        <p:spPr>
          <a:xfrm>
            <a:off x="479779" y="5363941"/>
            <a:ext cx="8972231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LinkedIn: </a:t>
            </a:r>
            <a:r>
              <a:rPr kumimoji="0" lang="en-US" sz="1600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www.linkedin.com/in/</a:t>
            </a:r>
            <a:r>
              <a:rPr kumimoji="0" lang="en-US" sz="1600" b="1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</a:t>
            </a:r>
            <a:endParaRPr lang="en-US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Email: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anishmahapatra01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@gmail.com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043AEC-1305-4BB0-A1F0-832F8A5109DF}"/>
              </a:ext>
            </a:extLst>
          </p:cNvPr>
          <p:cNvSpPr txBox="1"/>
          <p:nvPr/>
        </p:nvSpPr>
        <p:spPr>
          <a:xfrm>
            <a:off x="558186" y="465848"/>
            <a:ext cx="81777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 Hacks: </a:t>
            </a:r>
          </a:p>
          <a:p>
            <a:pPr lvl="0">
              <a:defRPr/>
            </a:pPr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Science from the lens of an expert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FE58FE-913D-46F1-AC82-9B2E4BB5394C}"/>
              </a:ext>
            </a:extLst>
          </p:cNvPr>
          <p:cNvSpPr txBox="1"/>
          <p:nvPr/>
        </p:nvSpPr>
        <p:spPr>
          <a:xfrm>
            <a:off x="558186" y="1814146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96264C-0FAA-48E0-B08A-FFCB05491DAA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4D7667-112C-4C45-A9C7-991E84926C95}"/>
              </a:ext>
            </a:extLst>
          </p:cNvPr>
          <p:cNvSpPr/>
          <p:nvPr/>
        </p:nvSpPr>
        <p:spPr>
          <a:xfrm>
            <a:off x="416703" y="1858614"/>
            <a:ext cx="56699" cy="280397"/>
          </a:xfrm>
          <a:prstGeom prst="rect">
            <a:avLst/>
          </a:prstGeom>
          <a:solidFill>
            <a:srgbClr val="00B050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E78337-258D-428F-B7BA-E5E99DDCEE36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44077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492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0F0057-916A-44B6-9107-1B9B95F6A5A1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2" y="1200911"/>
            <a:ext cx="2208720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1" y="1915097"/>
            <a:ext cx="564747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Industry 4.0?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05991" y="2625294"/>
            <a:ext cx="9966809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Applications of Industry 4.0 : What are companies looking for?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907780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paying roles in different domains : Future of Data Science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1" y="4045688"/>
            <a:ext cx="758591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Technologies, Job strategies and CTC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1682F0-5C04-48BF-BC66-799E4F8EB2B2}"/>
              </a:ext>
            </a:extLst>
          </p:cNvPr>
          <p:cNvSpPr txBox="1"/>
          <p:nvPr/>
        </p:nvSpPr>
        <p:spPr>
          <a:xfrm>
            <a:off x="1057774" y="4755885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16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A2E3112-D815-4D4B-88A6-554FB6493464}"/>
              </a:ext>
            </a:extLst>
          </p:cNvPr>
          <p:cNvSpPr txBox="1"/>
          <p:nvPr/>
        </p:nvSpPr>
        <p:spPr>
          <a:xfrm>
            <a:off x="19026" y="-22085"/>
            <a:ext cx="73027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1 of 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33331F-402B-4FD6-A596-7F20E55E03B9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DD869-E172-4CAC-8FF9-E35B6C7FFE78}"/>
              </a:ext>
            </a:extLst>
          </p:cNvPr>
          <p:cNvSpPr txBox="1"/>
          <p:nvPr/>
        </p:nvSpPr>
        <p:spPr>
          <a:xfrm>
            <a:off x="7210080" y="4428320"/>
            <a:ext cx="4055518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How to get into Data Science?</a:t>
            </a: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Simple, ask a real-world Data Scientist.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53D726-F682-4A8D-A657-77EA6DF19C35}"/>
              </a:ext>
            </a:extLst>
          </p:cNvPr>
          <p:cNvGrpSpPr/>
          <p:nvPr/>
        </p:nvGrpSpPr>
        <p:grpSpPr>
          <a:xfrm>
            <a:off x="7210080" y="5750012"/>
            <a:ext cx="3752701" cy="675537"/>
            <a:chOff x="7210080" y="5750012"/>
            <a:chExt cx="3752701" cy="67553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DBF6F85-4B77-418B-A024-8E7655314032}"/>
                </a:ext>
              </a:extLst>
            </p:cNvPr>
            <p:cNvGrpSpPr/>
            <p:nvPr/>
          </p:nvGrpSpPr>
          <p:grpSpPr>
            <a:xfrm>
              <a:off x="7210080" y="5750012"/>
              <a:ext cx="3752701" cy="675537"/>
              <a:chOff x="7637634" y="4219855"/>
              <a:chExt cx="3752701" cy="675537"/>
            </a:xfrm>
          </p:grpSpPr>
          <p:pic>
            <p:nvPicPr>
              <p:cNvPr id="2050" name="Picture 2" descr="International Institute of Information Technology, Bangalore - Wikipedia">
                <a:extLst>
                  <a:ext uri="{FF2B5EF4-FFF2-40B4-BE49-F238E27FC236}">
                    <a16:creationId xmlns:a16="http://schemas.microsoft.com/office/drawing/2014/main" id="{5DDAA93B-B836-48AA-A725-F7A0AC81A6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33283" y="4219855"/>
                <a:ext cx="825500" cy="6755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 descr="King&amp;#39;s College London Clinical Research Fellowship 2021 | Opportunity Desk">
                <a:extLst>
                  <a:ext uri="{FF2B5EF4-FFF2-40B4-BE49-F238E27FC236}">
                    <a16:creationId xmlns:a16="http://schemas.microsoft.com/office/drawing/2014/main" id="{84A6F731-F67D-4675-A915-71FAE1B1D0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59918" y="4287943"/>
                <a:ext cx="1030417" cy="539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6" name="Picture 8" descr="Manipal Academy of Higher Education (MAHEMET) My Careers View - India&amp;#39;s  Best College, School and Consultant">
                <a:extLst>
                  <a:ext uri="{FF2B5EF4-FFF2-40B4-BE49-F238E27FC236}">
                    <a16:creationId xmlns:a16="http://schemas.microsoft.com/office/drawing/2014/main" id="{0A9DF6BE-3E93-4F7D-A5B7-0A7F48AD11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7634" y="4279500"/>
                <a:ext cx="548493" cy="5484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8" name="Picture 10" descr="Liverpool John Moores University - Rankings, Courses, Acceptance Rate">
                <a:extLst>
                  <a:ext uri="{FF2B5EF4-FFF2-40B4-BE49-F238E27FC236}">
                    <a16:creationId xmlns:a16="http://schemas.microsoft.com/office/drawing/2014/main" id="{A8D7814D-E5D1-42D5-8152-3A796B6238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58783" y="4278809"/>
                <a:ext cx="1301135" cy="539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2282F46-A8BC-4545-9816-24CD5214F82D}"/>
                </a:ext>
              </a:extLst>
            </p:cNvPr>
            <p:cNvSpPr/>
            <p:nvPr/>
          </p:nvSpPr>
          <p:spPr>
            <a:xfrm>
              <a:off x="7210080" y="5808967"/>
              <a:ext cx="3610320" cy="607436"/>
            </a:xfrm>
            <a:prstGeom prst="rect">
              <a:avLst/>
            </a:prstGeom>
            <a:solidFill>
              <a:schemeClr val="bg1">
                <a:alpha val="18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54E5C5D-AD92-453F-8425-6D0604A9EAD0}"/>
              </a:ext>
            </a:extLst>
          </p:cNvPr>
          <p:cNvGrpSpPr/>
          <p:nvPr/>
        </p:nvGrpSpPr>
        <p:grpSpPr>
          <a:xfrm>
            <a:off x="396852" y="4430730"/>
            <a:ext cx="5699148" cy="2009890"/>
            <a:chOff x="396852" y="4430730"/>
            <a:chExt cx="5699148" cy="200989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93020E1-61BC-41F0-A9EF-165E220E5D33}"/>
                </a:ext>
              </a:extLst>
            </p:cNvPr>
            <p:cNvGrpSpPr/>
            <p:nvPr/>
          </p:nvGrpSpPr>
          <p:grpSpPr>
            <a:xfrm>
              <a:off x="396852" y="4430730"/>
              <a:ext cx="5699148" cy="2009890"/>
              <a:chOff x="396853" y="4309258"/>
              <a:chExt cx="5699148" cy="2009890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CB15A08-447B-47C9-A717-79FA893DD707}"/>
                  </a:ext>
                </a:extLst>
              </p:cNvPr>
              <p:cNvSpPr txBox="1"/>
              <p:nvPr/>
            </p:nvSpPr>
            <p:spPr>
              <a:xfrm>
                <a:off x="396853" y="4309258"/>
                <a:ext cx="5699148" cy="1985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Lead Data Scientist </a:t>
                </a:r>
                <a:endPara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LinkedIn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kumimoji="0" lang="en-US" sz="1600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www.linkedin.com/in/</a:t>
                </a: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b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Medium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anishmahapatra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.medium.com</a:t>
                </a:r>
                <a:b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Website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www.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.com</a:t>
                </a: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GitHub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www.github.com/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</a:p>
            </p:txBody>
          </p:sp>
          <p:pic>
            <p:nvPicPr>
              <p:cNvPr id="5122" name="Picture 2" descr="Linkedin - Free social media icons">
                <a:extLst>
                  <a:ext uri="{FF2B5EF4-FFF2-40B4-BE49-F238E27FC236}">
                    <a16:creationId xmlns:a16="http://schemas.microsoft.com/office/drawing/2014/main" id="{4D5F61CE-74F4-4A82-8CE5-2510AA48CC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30" t="-1031" r="23755"/>
              <a:stretch/>
            </p:blipFill>
            <p:spPr bwMode="auto">
              <a:xfrm>
                <a:off x="963623" y="4880415"/>
                <a:ext cx="280429" cy="280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Medium logo | Logok">
                <a:extLst>
                  <a:ext uri="{FF2B5EF4-FFF2-40B4-BE49-F238E27FC236}">
                    <a16:creationId xmlns:a16="http://schemas.microsoft.com/office/drawing/2014/main" id="{7E7A7376-C94C-4B53-9B29-28C9969C02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31" t="28005" r="19918" b="27804"/>
              <a:stretch/>
            </p:blipFill>
            <p:spPr bwMode="auto">
              <a:xfrm>
                <a:off x="885199" y="5252814"/>
                <a:ext cx="425103" cy="233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2" name="Picture 12" descr="Github Logo - Free social media icons">
                <a:extLst>
                  <a:ext uri="{FF2B5EF4-FFF2-40B4-BE49-F238E27FC236}">
                    <a16:creationId xmlns:a16="http://schemas.microsoft.com/office/drawing/2014/main" id="{638E600F-B535-4F24-88FA-3874A3F862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764" y="5953002"/>
                <a:ext cx="366146" cy="3661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8" name="Picture 18" descr="Ninja, emoji, smiley, emoticon icon - Download on Iconfinder">
                <a:extLst>
                  <a:ext uri="{FF2B5EF4-FFF2-40B4-BE49-F238E27FC236}">
                    <a16:creationId xmlns:a16="http://schemas.microsoft.com/office/drawing/2014/main" id="{0F5DE76F-0D81-4A35-A4F5-CA04A5DC65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04" t="4688" r="2865" b="10676"/>
              <a:stretch/>
            </p:blipFill>
            <p:spPr bwMode="auto">
              <a:xfrm>
                <a:off x="3053911" y="4389376"/>
                <a:ext cx="425103" cy="3806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4" name="Picture 2" descr="Website Logo PNG, Web Site Logos Free Download - Free Transparent PNG Logos">
              <a:extLst>
                <a:ext uri="{FF2B5EF4-FFF2-40B4-BE49-F238E27FC236}">
                  <a16:creationId xmlns:a16="http://schemas.microsoft.com/office/drawing/2014/main" id="{D5625FC6-C437-4846-8376-3E74DACFD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858" y="5644809"/>
              <a:ext cx="419040" cy="41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277EDE6-DB77-4F2D-8052-08BAA02032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38647" y="6447241"/>
            <a:ext cx="2448267" cy="36200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EC2D3FC-C3EE-495E-B47A-0A9C3B7202A4}"/>
              </a:ext>
            </a:extLst>
          </p:cNvPr>
          <p:cNvSpPr txBox="1"/>
          <p:nvPr/>
        </p:nvSpPr>
        <p:spPr>
          <a:xfrm>
            <a:off x="7210080" y="5222605"/>
            <a:ext cx="4055518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PGD – 3.7/4 | MSc, with Distinction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692630-970A-493B-A6D8-F5AE1FA13A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22" y="1071886"/>
            <a:ext cx="10943755" cy="332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3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Four Industrial Revolutions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6B459A6-26D4-402E-A10C-63FC9290DB53}"/>
              </a:ext>
            </a:extLst>
          </p:cNvPr>
          <p:cNvGrpSpPr/>
          <p:nvPr/>
        </p:nvGrpSpPr>
        <p:grpSpPr>
          <a:xfrm>
            <a:off x="7925462" y="1509529"/>
            <a:ext cx="3274053" cy="1922833"/>
            <a:chOff x="7925462" y="1509529"/>
            <a:chExt cx="3274053" cy="192283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EE652C7-493E-4A06-A3D8-B9C6355CE430}"/>
                </a:ext>
              </a:extLst>
            </p:cNvPr>
            <p:cNvGrpSpPr/>
            <p:nvPr/>
          </p:nvGrpSpPr>
          <p:grpSpPr>
            <a:xfrm>
              <a:off x="7925462" y="1509529"/>
              <a:ext cx="3274053" cy="1922833"/>
              <a:chOff x="7925462" y="1509529"/>
              <a:chExt cx="3274053" cy="1922833"/>
            </a:xfrm>
          </p:grpSpPr>
          <p:grpSp>
            <p:nvGrpSpPr>
              <p:cNvPr id="32" name="Group 32">
                <a:extLst>
                  <a:ext uri="{FF2B5EF4-FFF2-40B4-BE49-F238E27FC236}">
                    <a16:creationId xmlns:a16="http://schemas.microsoft.com/office/drawing/2014/main" id="{59319684-CA53-43C3-AFBB-FB1621AC3D85}"/>
                  </a:ext>
                </a:extLst>
              </p:cNvPr>
              <p:cNvGrpSpPr/>
              <p:nvPr/>
            </p:nvGrpSpPr>
            <p:grpSpPr>
              <a:xfrm>
                <a:off x="8271177" y="2783941"/>
                <a:ext cx="2928338" cy="648421"/>
                <a:chOff x="6184482" y="1992707"/>
                <a:chExt cx="2196254" cy="486316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9B78878-EB9E-4CAC-9AAC-BE32ABB81448}"/>
                    </a:ext>
                  </a:extLst>
                </p:cNvPr>
                <p:cNvSpPr txBox="1"/>
                <p:nvPr/>
              </p:nvSpPr>
              <p:spPr>
                <a:xfrm>
                  <a:off x="6184482" y="1992707"/>
                  <a:ext cx="219625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3"/>
                      </a:solidFill>
                      <a:latin typeface="+mj-lt"/>
                    </a:rPr>
                    <a:t>Industry 3.0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E4044A6-83F7-4B10-A68E-6771E3478A11}"/>
                    </a:ext>
                  </a:extLst>
                </p:cNvPr>
                <p:cNvSpPr txBox="1"/>
                <p:nvPr/>
              </p:nvSpPr>
              <p:spPr>
                <a:xfrm>
                  <a:off x="6222579" y="2171342"/>
                  <a:ext cx="2053436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Automated production, computers, </a:t>
                  </a:r>
                  <a:b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</a:b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IT systems and robotics</a:t>
                  </a:r>
                </a:p>
              </p:txBody>
            </p:sp>
          </p:grpSp>
          <p:sp>
            <p:nvSpPr>
              <p:cNvPr id="46" name="Text Placeholder 3">
                <a:extLst>
                  <a:ext uri="{FF2B5EF4-FFF2-40B4-BE49-F238E27FC236}">
                    <a16:creationId xmlns:a16="http://schemas.microsoft.com/office/drawing/2014/main" id="{F69A0D0F-707A-4B52-AFF5-781C8F5269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25462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42202D8-41EA-471F-B18F-24625DF4A461}"/>
                  </a:ext>
                </a:extLst>
              </p:cNvPr>
              <p:cNvSpPr/>
              <p:nvPr/>
            </p:nvSpPr>
            <p:spPr>
              <a:xfrm>
                <a:off x="9211705" y="1744141"/>
                <a:ext cx="965063" cy="93743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CF3BA74-09BC-4760-8EAF-4416ABB04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3249" y="1891378"/>
              <a:ext cx="574961" cy="574961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01DFDB5-56FD-4568-A87C-684799241CF8}"/>
              </a:ext>
            </a:extLst>
          </p:cNvPr>
          <p:cNvGrpSpPr/>
          <p:nvPr/>
        </p:nvGrpSpPr>
        <p:grpSpPr>
          <a:xfrm>
            <a:off x="743484" y="1509529"/>
            <a:ext cx="3177341" cy="1922839"/>
            <a:chOff x="743484" y="1509529"/>
            <a:chExt cx="3177341" cy="192283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2CCE150-A20F-4CC2-AFE6-19EF2071372C}"/>
                </a:ext>
              </a:extLst>
            </p:cNvPr>
            <p:cNvGrpSpPr/>
            <p:nvPr/>
          </p:nvGrpSpPr>
          <p:grpSpPr>
            <a:xfrm>
              <a:off x="743484" y="1509529"/>
              <a:ext cx="3177341" cy="1922839"/>
              <a:chOff x="743484" y="1509529"/>
              <a:chExt cx="3177341" cy="1922839"/>
            </a:xfrm>
          </p:grpSpPr>
          <p:grpSp>
            <p:nvGrpSpPr>
              <p:cNvPr id="24" name="Group 30">
                <a:extLst>
                  <a:ext uri="{FF2B5EF4-FFF2-40B4-BE49-F238E27FC236}">
                    <a16:creationId xmlns:a16="http://schemas.microsoft.com/office/drawing/2014/main" id="{9BF63E98-6387-4148-AACE-C99621618F5E}"/>
                  </a:ext>
                </a:extLst>
              </p:cNvPr>
              <p:cNvGrpSpPr/>
              <p:nvPr/>
            </p:nvGrpSpPr>
            <p:grpSpPr>
              <a:xfrm>
                <a:off x="1176300" y="2783943"/>
                <a:ext cx="2744525" cy="648425"/>
                <a:chOff x="863323" y="1992704"/>
                <a:chExt cx="2058394" cy="486318"/>
              </a:xfrm>
            </p:grpSpPr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D89197B-77E7-455A-9D1A-E24439576A14}"/>
                    </a:ext>
                  </a:extLst>
                </p:cNvPr>
                <p:cNvSpPr txBox="1"/>
                <p:nvPr/>
              </p:nvSpPr>
              <p:spPr>
                <a:xfrm>
                  <a:off x="863323" y="1992704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1"/>
                      </a:solidFill>
                      <a:latin typeface="+mj-lt"/>
                    </a:rPr>
                    <a:t>Industry 1.0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0603662-A235-4DA9-A070-AF07092D7DA1}"/>
                    </a:ext>
                  </a:extLst>
                </p:cNvPr>
                <p:cNvSpPr txBox="1"/>
                <p:nvPr/>
              </p:nvSpPr>
              <p:spPr>
                <a:xfrm>
                  <a:off x="863323" y="2171342"/>
                  <a:ext cx="2058394" cy="3076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Mechanization and the introduction of steam and water power</a:t>
                  </a:r>
                </a:p>
              </p:txBody>
            </p:sp>
          </p:grpSp>
          <p:sp>
            <p:nvSpPr>
              <p:cNvPr id="44" name="Text Placeholder 3">
                <a:extLst>
                  <a:ext uri="{FF2B5EF4-FFF2-40B4-BE49-F238E27FC236}">
                    <a16:creationId xmlns:a16="http://schemas.microsoft.com/office/drawing/2014/main" id="{B92452D7-6EFA-48DA-B9C1-89EBAD2C68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484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0821429-072D-4ECA-9F93-ABFDADDB72BB}"/>
                  </a:ext>
                </a:extLst>
              </p:cNvPr>
              <p:cNvSpPr/>
              <p:nvPr/>
            </p:nvSpPr>
            <p:spPr>
              <a:xfrm>
                <a:off x="2066032" y="1744141"/>
                <a:ext cx="965063" cy="93743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BB034D4-026F-4EF3-89BA-6D6E7284A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8125" y="1891999"/>
              <a:ext cx="620873" cy="620873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A0A3582-E25C-42F6-8089-5B5DD9FBD98A}"/>
              </a:ext>
            </a:extLst>
          </p:cNvPr>
          <p:cNvGrpSpPr/>
          <p:nvPr/>
        </p:nvGrpSpPr>
        <p:grpSpPr>
          <a:xfrm>
            <a:off x="4451675" y="1529737"/>
            <a:ext cx="3122056" cy="1913555"/>
            <a:chOff x="4451675" y="1529737"/>
            <a:chExt cx="3122056" cy="191355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D5AC0E9-65A2-4E3B-A55C-02AC5B5D7AF1}"/>
                </a:ext>
              </a:extLst>
            </p:cNvPr>
            <p:cNvGrpSpPr/>
            <p:nvPr/>
          </p:nvGrpSpPr>
          <p:grpSpPr>
            <a:xfrm>
              <a:off x="4451675" y="1529737"/>
              <a:ext cx="3122056" cy="1913555"/>
              <a:chOff x="4451675" y="1529737"/>
              <a:chExt cx="3122056" cy="1913555"/>
            </a:xfrm>
          </p:grpSpPr>
          <p:sp>
            <p:nvSpPr>
              <p:cNvPr id="45" name="Text Placeholder 3">
                <a:extLst>
                  <a:ext uri="{FF2B5EF4-FFF2-40B4-BE49-F238E27FC236}">
                    <a16:creationId xmlns:a16="http://schemas.microsoft.com/office/drawing/2014/main" id="{40EAD5D2-6885-4F25-AF8D-3772429AFF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1675" y="1529737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02</a:t>
                </a: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E79667F-79AF-40D3-A63A-A3BCDFFA2A1E}"/>
                  </a:ext>
                </a:extLst>
              </p:cNvPr>
              <p:cNvGrpSpPr/>
              <p:nvPr/>
            </p:nvGrpSpPr>
            <p:grpSpPr>
              <a:xfrm>
                <a:off x="4829206" y="1755067"/>
                <a:ext cx="2744525" cy="1688225"/>
                <a:chOff x="4749136" y="1744141"/>
                <a:chExt cx="2744525" cy="1688225"/>
              </a:xfrm>
            </p:grpSpPr>
            <p:grpSp>
              <p:nvGrpSpPr>
                <p:cNvPr id="28" name="Group 31">
                  <a:extLst>
                    <a:ext uri="{FF2B5EF4-FFF2-40B4-BE49-F238E27FC236}">
                      <a16:creationId xmlns:a16="http://schemas.microsoft.com/office/drawing/2014/main" id="{A805C287-EBBE-4235-9422-9FD9D9EEB494}"/>
                    </a:ext>
                  </a:extLst>
                </p:cNvPr>
                <p:cNvGrpSpPr/>
                <p:nvPr/>
              </p:nvGrpSpPr>
              <p:grpSpPr>
                <a:xfrm>
                  <a:off x="4749136" y="2783942"/>
                  <a:ext cx="2744525" cy="648424"/>
                  <a:chOff x="3542950" y="1992705"/>
                  <a:chExt cx="2058394" cy="486318"/>
                </a:xfrm>
              </p:grpSpPr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101B3CF7-DDFC-4C2F-AC4B-E80A56BE6723}"/>
                      </a:ext>
                    </a:extLst>
                  </p:cNvPr>
                  <p:cNvSpPr txBox="1"/>
                  <p:nvPr/>
                </p:nvSpPr>
                <p:spPr>
                  <a:xfrm>
                    <a:off x="3542950" y="1992705"/>
                    <a:ext cx="2058394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rgbClr val="417B85"/>
                        </a:solidFill>
                        <a:latin typeface="+mj-lt"/>
                      </a:rPr>
                      <a:t>Industry 2.0</a:t>
                    </a:r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8CD03E8-F530-48FF-A2D3-B4B6E103E17A}"/>
                      </a:ext>
                    </a:extLst>
                  </p:cNvPr>
                  <p:cNvSpPr txBox="1"/>
                  <p:nvPr/>
                </p:nvSpPr>
                <p:spPr>
                  <a:xfrm>
                    <a:off x="3542950" y="2171342"/>
                    <a:ext cx="2058394" cy="30768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t">
                    <a:spAutoFit/>
                  </a:bodyPr>
                  <a:lstStyle/>
                  <a:p>
                    <a:pPr algn="ctr" defTabSz="1219170">
                      <a:spcBef>
                        <a:spcPct val="20000"/>
                      </a:spcBef>
                      <a:defRPr/>
                    </a:pPr>
                    <a:r>
                      <a:rPr lang="en-US" sz="1333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Mass production assembly lines using electrical power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565D925-9808-4238-8D89-F0778A419B4C}"/>
                    </a:ext>
                  </a:extLst>
                </p:cNvPr>
                <p:cNvSpPr/>
                <p:nvPr/>
              </p:nvSpPr>
              <p:spPr>
                <a:xfrm>
                  <a:off x="5627950" y="1744141"/>
                  <a:ext cx="965063" cy="937433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733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B5AC721-CFDA-49AA-B91A-8FDEB81EF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0383" y="1912607"/>
              <a:ext cx="563495" cy="563495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CA40CB7-93CD-472E-8D64-A706B33AA0CC}"/>
              </a:ext>
            </a:extLst>
          </p:cNvPr>
          <p:cNvGrpSpPr/>
          <p:nvPr/>
        </p:nvGrpSpPr>
        <p:grpSpPr>
          <a:xfrm>
            <a:off x="1019321" y="3882558"/>
            <a:ext cx="9500660" cy="2405218"/>
            <a:chOff x="1019321" y="3882558"/>
            <a:chExt cx="9500660" cy="240521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90ECB91-B95E-415F-8526-32569A1B5FF0}"/>
                </a:ext>
              </a:extLst>
            </p:cNvPr>
            <p:cNvGrpSpPr/>
            <p:nvPr/>
          </p:nvGrpSpPr>
          <p:grpSpPr>
            <a:xfrm>
              <a:off x="1019321" y="3882558"/>
              <a:ext cx="9500660" cy="2405218"/>
              <a:chOff x="1019321" y="3882558"/>
              <a:chExt cx="9500660" cy="240521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254B16D8-2237-40B5-A9C9-85FC5B2CA956}"/>
                  </a:ext>
                </a:extLst>
              </p:cNvPr>
              <p:cNvGrpSpPr/>
              <p:nvPr/>
            </p:nvGrpSpPr>
            <p:grpSpPr>
              <a:xfrm>
                <a:off x="1019321" y="3882558"/>
                <a:ext cx="3432354" cy="2185441"/>
                <a:chOff x="1019321" y="3882558"/>
                <a:chExt cx="3432354" cy="2185441"/>
              </a:xfrm>
            </p:grpSpPr>
            <p:grpSp>
              <p:nvGrpSpPr>
                <p:cNvPr id="39" name="Group 33">
                  <a:extLst>
                    <a:ext uri="{FF2B5EF4-FFF2-40B4-BE49-F238E27FC236}">
                      <a16:creationId xmlns:a16="http://schemas.microsoft.com/office/drawing/2014/main" id="{0F5CF1B8-4A8F-4987-9920-C3A6C632A770}"/>
                    </a:ext>
                  </a:extLst>
                </p:cNvPr>
                <p:cNvGrpSpPr/>
                <p:nvPr/>
              </p:nvGrpSpPr>
              <p:grpSpPr>
                <a:xfrm>
                  <a:off x="1208247" y="5295399"/>
                  <a:ext cx="3243428" cy="772600"/>
                  <a:chOff x="728272" y="3709548"/>
                  <a:chExt cx="2432571" cy="579450"/>
                </a:xfrm>
              </p:grpSpPr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A0C3D491-4A3D-4CFB-AECA-8E0162A07413}"/>
                      </a:ext>
                    </a:extLst>
                  </p:cNvPr>
                  <p:cNvSpPr txBox="1"/>
                  <p:nvPr/>
                </p:nvSpPr>
                <p:spPr>
                  <a:xfrm>
                    <a:off x="728272" y="3709548"/>
                    <a:ext cx="2432571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rgbClr val="00B050"/>
                        </a:solidFill>
                        <a:latin typeface="+mj-lt"/>
                      </a:rPr>
                      <a:t>Industry 4.0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9665E42F-7B4E-4B4C-8BAD-ED026ED86D1D}"/>
                      </a:ext>
                    </a:extLst>
                  </p:cNvPr>
                  <p:cNvSpPr txBox="1"/>
                  <p:nvPr/>
                </p:nvSpPr>
                <p:spPr>
                  <a:xfrm>
                    <a:off x="905109" y="3981317"/>
                    <a:ext cx="2058394" cy="30768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t">
                    <a:spAutoFit/>
                  </a:bodyPr>
                  <a:lstStyle/>
                  <a:p>
                    <a:pPr algn="ctr" defTabSz="1219170">
                      <a:spcBef>
                        <a:spcPct val="20000"/>
                      </a:spcBef>
                      <a:defRPr/>
                    </a:pPr>
                    <a:r>
                      <a:rPr lang="en-US" sz="1333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The Smart Factory</a:t>
                    </a:r>
                    <a:r>
                      <a:rPr lang="en-US" sz="1333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, Autonomous systems, IoT, Machine Learning</a:t>
                    </a:r>
                  </a:p>
                </p:txBody>
              </p:sp>
            </p:grpSp>
            <p:sp>
              <p:nvSpPr>
                <p:cNvPr id="47" name="Text Placeholder 3">
                  <a:extLst>
                    <a:ext uri="{FF2B5EF4-FFF2-40B4-BE49-F238E27FC236}">
                      <a16:creationId xmlns:a16="http://schemas.microsoft.com/office/drawing/2014/main" id="{A3212ECA-5398-4374-8CD4-836CA7DE7DF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19321" y="3882558"/>
                  <a:ext cx="759824" cy="820674"/>
                </a:xfrm>
                <a:prstGeom prst="rect">
                  <a:avLst/>
                </a:prstGeom>
              </p:spPr>
              <p:txBody>
                <a:bodyPr wrap="none" lIns="0" tIns="0" rIns="0" bIns="0" anchor="t">
                  <a:spAutoFit/>
                </a:bodyPr>
                <a:lstStyle>
                  <a:lvl1pPr marL="0" indent="0" algn="ctr">
                    <a:buNone/>
                    <a:defRPr sz="2800" b="1" baseline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defRPr>
                  </a:lvl1pPr>
                  <a:lvl2pPr marL="457200" indent="0">
                    <a:buNone/>
                    <a:defRPr sz="1200"/>
                  </a:lvl2pPr>
                  <a:lvl3pPr marL="914400" indent="0">
                    <a:buNone/>
                    <a:defRPr sz="1000"/>
                  </a:lvl3pPr>
                  <a:lvl4pPr marL="1371600" indent="0">
                    <a:buNone/>
                    <a:defRPr sz="900"/>
                  </a:lvl4pPr>
                  <a:lvl5pPr marL="1828800" indent="0">
                    <a:buNone/>
                    <a:defRPr sz="900"/>
                  </a:lvl5pPr>
                  <a:lvl6pPr marL="2286000" indent="0">
                    <a:buNone/>
                    <a:defRPr sz="900"/>
                  </a:lvl6pPr>
                  <a:lvl7pPr marL="2743200" indent="0">
                    <a:buNone/>
                    <a:defRPr sz="900"/>
                  </a:lvl7pPr>
                  <a:lvl8pPr marL="3200400" indent="0">
                    <a:buNone/>
                    <a:defRPr sz="900"/>
                  </a:lvl8pPr>
                  <a:lvl9pPr marL="3657600" indent="0">
                    <a:buNone/>
                    <a:defRPr sz="900"/>
                  </a:lvl9pPr>
                </a:lstStyle>
                <a:p>
                  <a:pPr defTabSz="1219170">
                    <a:spcBef>
                      <a:spcPct val="20000"/>
                    </a:spcBef>
                    <a:defRPr/>
                  </a:pPr>
                  <a:r>
                    <a:rPr lang="en-US" sz="5333" b="0" dirty="0">
                      <a:solidFill>
                        <a:srgbClr val="00B05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04</a:t>
                  </a: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A7D6C25C-DAF7-4B5F-8F2F-60B13DD7FE39}"/>
                    </a:ext>
                  </a:extLst>
                </p:cNvPr>
                <p:cNvSpPr/>
                <p:nvPr/>
              </p:nvSpPr>
              <p:spPr>
                <a:xfrm>
                  <a:off x="2278047" y="4270756"/>
                  <a:ext cx="965063" cy="937433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733" dirty="0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46CA6FE-970E-465F-9EA1-E3305F0C27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30942" y="3882558"/>
                <a:ext cx="5189039" cy="2405218"/>
              </a:xfrm>
              <a:prstGeom prst="rect">
                <a:avLst/>
              </a:prstGeom>
            </p:spPr>
          </p:pic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C073A1C-23E5-4A94-8844-5BDF695A2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7473" y="4426367"/>
              <a:ext cx="626209" cy="6262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537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54250499-F36B-4D39-959A-69F3AA1AF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029" y="2857389"/>
            <a:ext cx="1114317" cy="11143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E639D0-BAAD-4F58-9B6D-AB70135305F1}"/>
              </a:ext>
            </a:extLst>
          </p:cNvPr>
          <p:cNvSpPr txBox="1"/>
          <p:nvPr/>
        </p:nvSpPr>
        <p:spPr>
          <a:xfrm>
            <a:off x="396852" y="283882"/>
            <a:ext cx="9856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Applications of Industry 4.0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DF63C4-534B-4564-934A-D4B84577C0D5}"/>
              </a:ext>
            </a:extLst>
          </p:cNvPr>
          <p:cNvSpPr/>
          <p:nvPr/>
        </p:nvSpPr>
        <p:spPr>
          <a:xfrm>
            <a:off x="4198255" y="1513173"/>
            <a:ext cx="3915359" cy="3915359"/>
          </a:xfrm>
          <a:prstGeom prst="ellipse">
            <a:avLst/>
          </a:prstGeom>
          <a:noFill/>
          <a:ln w="19050">
            <a:solidFill>
              <a:schemeClr val="tx2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87F197-12A0-4DA1-9E08-955870C29CB3}"/>
              </a:ext>
            </a:extLst>
          </p:cNvPr>
          <p:cNvSpPr/>
          <p:nvPr/>
        </p:nvSpPr>
        <p:spPr>
          <a:xfrm flipV="1">
            <a:off x="591720" y="5968449"/>
            <a:ext cx="3793974" cy="438011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9A158D6-9B49-4AA8-B3FF-E760ED1935DF}"/>
              </a:ext>
            </a:extLst>
          </p:cNvPr>
          <p:cNvSpPr/>
          <p:nvPr/>
        </p:nvSpPr>
        <p:spPr>
          <a:xfrm>
            <a:off x="5399128" y="2657717"/>
            <a:ext cx="1448090" cy="1486456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BEE1B0C-F499-4999-9AAA-0A912EA76926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CD90F4B-1221-498D-9299-5FE8E1157491}"/>
              </a:ext>
            </a:extLst>
          </p:cNvPr>
          <p:cNvGrpSpPr/>
          <p:nvPr/>
        </p:nvGrpSpPr>
        <p:grpSpPr>
          <a:xfrm>
            <a:off x="1173678" y="1476356"/>
            <a:ext cx="4290972" cy="1163517"/>
            <a:chOff x="1173678" y="1476356"/>
            <a:chExt cx="4290972" cy="1163517"/>
          </a:xfrm>
        </p:grpSpPr>
        <p:grpSp>
          <p:nvGrpSpPr>
            <p:cNvPr id="21" name="Group 134">
              <a:extLst>
                <a:ext uri="{FF2B5EF4-FFF2-40B4-BE49-F238E27FC236}">
                  <a16:creationId xmlns:a16="http://schemas.microsoft.com/office/drawing/2014/main" id="{AB3CEEBB-DAFA-4152-9CF6-528C29122EA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40585" y="1514866"/>
              <a:ext cx="1124065" cy="1125007"/>
              <a:chOff x="3287425" y="1417883"/>
              <a:chExt cx="648499" cy="64904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402A554-F1D0-4219-8A8A-0B19913BFF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87425" y="1417883"/>
                <a:ext cx="648499" cy="649042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3B00819-3BA2-487B-B522-880C4C1DF5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62252" y="1492773"/>
                <a:ext cx="498845" cy="499263"/>
              </a:xfrm>
              <a:prstGeom prst="ellipse">
                <a:avLst/>
              </a:prstGeom>
              <a:solidFill>
                <a:schemeClr val="accent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0" name="Group 56">
              <a:extLst>
                <a:ext uri="{FF2B5EF4-FFF2-40B4-BE49-F238E27FC236}">
                  <a16:creationId xmlns:a16="http://schemas.microsoft.com/office/drawing/2014/main" id="{2808E688-581E-4298-8FD4-FF13FEF9BCC5}"/>
                </a:ext>
              </a:extLst>
            </p:cNvPr>
            <p:cNvGrpSpPr/>
            <p:nvPr/>
          </p:nvGrpSpPr>
          <p:grpSpPr>
            <a:xfrm>
              <a:off x="1173678" y="1476356"/>
              <a:ext cx="3034929" cy="752294"/>
              <a:chOff x="-296509" y="1363501"/>
              <a:chExt cx="2276197" cy="33683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1884C1-7188-4AFD-BC9A-5E93573AE6CE}"/>
                  </a:ext>
                </a:extLst>
              </p:cNvPr>
              <p:cNvSpPr txBox="1"/>
              <p:nvPr/>
            </p:nvSpPr>
            <p:spPr>
              <a:xfrm>
                <a:off x="-296509" y="1516651"/>
                <a:ext cx="2276196" cy="183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Use of computerized models to simulate the human though process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373627F-FEC7-46B8-866C-8FFF85BDA24F}"/>
                  </a:ext>
                </a:extLst>
              </p:cNvPr>
              <p:cNvSpPr/>
              <p:nvPr/>
            </p:nvSpPr>
            <p:spPr>
              <a:xfrm>
                <a:off x="167893" y="1363501"/>
                <a:ext cx="1811795" cy="12864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US" sz="1867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Cognitive Computing</a:t>
                </a: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A6F0820-3095-436C-9483-27D3B23A8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3431" y="1720955"/>
              <a:ext cx="707856" cy="707856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7ECB03E-A175-41C5-9B8C-F9B2E1DA4DBB}"/>
              </a:ext>
            </a:extLst>
          </p:cNvPr>
          <p:cNvGrpSpPr/>
          <p:nvPr/>
        </p:nvGrpSpPr>
        <p:grpSpPr>
          <a:xfrm>
            <a:off x="491348" y="2908349"/>
            <a:ext cx="4330752" cy="1125007"/>
            <a:chOff x="491348" y="2908349"/>
            <a:chExt cx="4330752" cy="1125007"/>
          </a:xfrm>
        </p:grpSpPr>
        <p:grpSp>
          <p:nvGrpSpPr>
            <p:cNvPr id="6" name="Group 129">
              <a:extLst>
                <a:ext uri="{FF2B5EF4-FFF2-40B4-BE49-F238E27FC236}">
                  <a16:creationId xmlns:a16="http://schemas.microsoft.com/office/drawing/2014/main" id="{7A00515C-5BC7-499B-B5E1-D54B94A44A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98035" y="2908349"/>
              <a:ext cx="1124065" cy="1125007"/>
              <a:chOff x="2779491" y="2517212"/>
              <a:chExt cx="648499" cy="649042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B4C9E4D-02C1-4E22-A0C1-A05AC3C3B6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9491" y="2517212"/>
                <a:ext cx="648499" cy="649042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A7264E0-8C19-4EA2-903F-842CD98801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54318" y="2592102"/>
                <a:ext cx="498845" cy="499263"/>
              </a:xfrm>
              <a:prstGeom prst="ellipse">
                <a:avLst/>
              </a:prstGeom>
              <a:solidFill>
                <a:schemeClr val="accent2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67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3" name="Group 57">
              <a:extLst>
                <a:ext uri="{FF2B5EF4-FFF2-40B4-BE49-F238E27FC236}">
                  <a16:creationId xmlns:a16="http://schemas.microsoft.com/office/drawing/2014/main" id="{CBED4371-17A8-4101-9F5B-162EB3F5FD91}"/>
                </a:ext>
              </a:extLst>
            </p:cNvPr>
            <p:cNvGrpSpPr/>
            <p:nvPr/>
          </p:nvGrpSpPr>
          <p:grpSpPr>
            <a:xfrm>
              <a:off x="491348" y="2996335"/>
              <a:ext cx="3072828" cy="949034"/>
              <a:chOff x="-324936" y="3168889"/>
              <a:chExt cx="2304621" cy="392395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F9AB6AA-D694-44F6-B814-F53562FD6594}"/>
                  </a:ext>
                </a:extLst>
              </p:cNvPr>
              <p:cNvSpPr txBox="1"/>
              <p:nvPr/>
            </p:nvSpPr>
            <p:spPr>
              <a:xfrm>
                <a:off x="-267404" y="3306852"/>
                <a:ext cx="2247089" cy="254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Enables Networked devices to exchange information and perform actions without the manual assistance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50FFC3B-E6D4-4565-9A1E-F608C78317E0}"/>
                  </a:ext>
                </a:extLst>
              </p:cNvPr>
              <p:cNvSpPr/>
              <p:nvPr/>
            </p:nvSpPr>
            <p:spPr>
              <a:xfrm>
                <a:off x="-324936" y="3168889"/>
                <a:ext cx="2304621" cy="118799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US" sz="1867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Machine To Machine (M2M)</a:t>
                </a:r>
              </a:p>
            </p:txBody>
          </p: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9440938-20DA-4436-8B01-FD90C7FCB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1938" y="3143281"/>
              <a:ext cx="680706" cy="680706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46D4522-E27D-443F-AABD-3C3A5A8F77B5}"/>
              </a:ext>
            </a:extLst>
          </p:cNvPr>
          <p:cNvGrpSpPr/>
          <p:nvPr/>
        </p:nvGrpSpPr>
        <p:grpSpPr>
          <a:xfrm>
            <a:off x="1034524" y="4522324"/>
            <a:ext cx="4506935" cy="1125007"/>
            <a:chOff x="1034524" y="4522324"/>
            <a:chExt cx="4506935" cy="1125007"/>
          </a:xfrm>
        </p:grpSpPr>
        <p:grpSp>
          <p:nvGrpSpPr>
            <p:cNvPr id="9" name="Group 130">
              <a:extLst>
                <a:ext uri="{FF2B5EF4-FFF2-40B4-BE49-F238E27FC236}">
                  <a16:creationId xmlns:a16="http://schemas.microsoft.com/office/drawing/2014/main" id="{E6D4E40A-98BB-4445-A016-FD18DA71F0A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17394" y="4522324"/>
              <a:ext cx="1124065" cy="1125007"/>
              <a:chOff x="3287425" y="3613920"/>
              <a:chExt cx="648499" cy="649042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9FDBA2C-E673-44D5-9874-2F7C446F00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87425" y="3613920"/>
                <a:ext cx="648499" cy="649042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ADCA57B-12A2-4B35-8868-8F39D37495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62252" y="3688810"/>
                <a:ext cx="498845" cy="499263"/>
              </a:xfrm>
              <a:prstGeom prst="ellipse">
                <a:avLst/>
              </a:prstGeom>
              <a:solidFill>
                <a:schemeClr val="accent3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3" name="Group 56">
              <a:extLst>
                <a:ext uri="{FF2B5EF4-FFF2-40B4-BE49-F238E27FC236}">
                  <a16:creationId xmlns:a16="http://schemas.microsoft.com/office/drawing/2014/main" id="{D560C0F0-F617-4CDA-9955-F0786E570C2D}"/>
                </a:ext>
              </a:extLst>
            </p:cNvPr>
            <p:cNvGrpSpPr/>
            <p:nvPr/>
          </p:nvGrpSpPr>
          <p:grpSpPr>
            <a:xfrm>
              <a:off x="1034524" y="4650471"/>
              <a:ext cx="3174083" cy="740645"/>
              <a:chOff x="-296510" y="1363501"/>
              <a:chExt cx="2276197" cy="555483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CE0588A-D18A-489D-BC71-A388C675CAD7}"/>
                  </a:ext>
                </a:extLst>
              </p:cNvPr>
              <p:cNvSpPr txBox="1"/>
              <p:nvPr/>
            </p:nvSpPr>
            <p:spPr>
              <a:xfrm>
                <a:off x="-296510" y="1611304"/>
                <a:ext cx="2276196" cy="307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RFID is used to automate processes and utilize technology to connect systems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56F48ED-68B2-4E3E-BBEC-F67AC389B327}"/>
                  </a:ext>
                </a:extLst>
              </p:cNvPr>
              <p:cNvSpPr/>
              <p:nvPr/>
            </p:nvSpPr>
            <p:spPr>
              <a:xfrm>
                <a:off x="43945" y="1363501"/>
                <a:ext cx="1935742" cy="21549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US" sz="1867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RFID Technologies / IoT</a:t>
                </a:r>
              </a:p>
            </p:txBody>
          </p:sp>
        </p:grp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C0449B3-F115-409E-BD2C-EE3ED680E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2400" y="4806807"/>
              <a:ext cx="615583" cy="615583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516FC23-504C-4B4B-8073-2F2B539EDAC4}"/>
              </a:ext>
            </a:extLst>
          </p:cNvPr>
          <p:cNvGrpSpPr/>
          <p:nvPr/>
        </p:nvGrpSpPr>
        <p:grpSpPr>
          <a:xfrm>
            <a:off x="6847218" y="4522324"/>
            <a:ext cx="5262683" cy="1125007"/>
            <a:chOff x="6847218" y="4522324"/>
            <a:chExt cx="5262683" cy="1125007"/>
          </a:xfrm>
        </p:grpSpPr>
        <p:grpSp>
          <p:nvGrpSpPr>
            <p:cNvPr id="18" name="Group 131">
              <a:extLst>
                <a:ext uri="{FF2B5EF4-FFF2-40B4-BE49-F238E27FC236}">
                  <a16:creationId xmlns:a16="http://schemas.microsoft.com/office/drawing/2014/main" id="{11DB3382-EA7E-4C3A-AB7A-28F681A14ED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47218" y="4522324"/>
              <a:ext cx="1124065" cy="1125007"/>
              <a:chOff x="5244691" y="3613920"/>
              <a:chExt cx="648499" cy="649042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8C1ABD3-CAE6-4F22-9B98-01D1E9863B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44691" y="3613920"/>
                <a:ext cx="648499" cy="649042"/>
              </a:xfrm>
              <a:prstGeom prst="ellipse">
                <a:avLst/>
              </a:prstGeom>
              <a:solidFill>
                <a:srgbClr val="CAFECC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0D999EB-76A8-4A2B-99EB-3BA59339EE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19518" y="3688810"/>
                <a:ext cx="498845" cy="499263"/>
              </a:xfrm>
              <a:prstGeom prst="ellipse">
                <a:avLst/>
              </a:prstGeom>
              <a:solidFill>
                <a:srgbClr val="00B05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4" name="Group 59">
              <a:extLst>
                <a:ext uri="{FF2B5EF4-FFF2-40B4-BE49-F238E27FC236}">
                  <a16:creationId xmlns:a16="http://schemas.microsoft.com/office/drawing/2014/main" id="{E4F186DC-4829-4410-8147-DC84AEAE7EB5}"/>
                </a:ext>
              </a:extLst>
            </p:cNvPr>
            <p:cNvGrpSpPr/>
            <p:nvPr/>
          </p:nvGrpSpPr>
          <p:grpSpPr>
            <a:xfrm>
              <a:off x="8113614" y="4650474"/>
              <a:ext cx="3996287" cy="740645"/>
              <a:chOff x="7154104" y="3206176"/>
              <a:chExt cx="2997215" cy="555483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F815367-DA30-4FA7-8BC1-53774ACA6813}"/>
                  </a:ext>
                </a:extLst>
              </p:cNvPr>
              <p:cNvSpPr txBox="1"/>
              <p:nvPr/>
            </p:nvSpPr>
            <p:spPr>
              <a:xfrm>
                <a:off x="7154105" y="3453979"/>
                <a:ext cx="2276194" cy="307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Cloud computing &amp; Cyber security are the foundation of smart factories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5716327-71DB-42E3-9897-825E9E6ACCA2}"/>
                  </a:ext>
                </a:extLst>
              </p:cNvPr>
              <p:cNvSpPr/>
              <p:nvPr/>
            </p:nvSpPr>
            <p:spPr>
              <a:xfrm>
                <a:off x="7154104" y="3206176"/>
                <a:ext cx="2997215" cy="21549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867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Cloud Computing &amp; Cyber Security</a:t>
                </a:r>
              </a:p>
            </p:txBody>
          </p:sp>
        </p:grp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9CB92DCD-7CCB-4101-84E3-6C887A36E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6473" y="4711398"/>
              <a:ext cx="746858" cy="746858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F8B5C31-E746-4402-B645-6736A6161709}"/>
              </a:ext>
            </a:extLst>
          </p:cNvPr>
          <p:cNvGrpSpPr/>
          <p:nvPr/>
        </p:nvGrpSpPr>
        <p:grpSpPr>
          <a:xfrm>
            <a:off x="7461693" y="2908349"/>
            <a:ext cx="4831931" cy="1125007"/>
            <a:chOff x="7461693" y="2908349"/>
            <a:chExt cx="4831931" cy="1125007"/>
          </a:xfrm>
        </p:grpSpPr>
        <p:grpSp>
          <p:nvGrpSpPr>
            <p:cNvPr id="15" name="Group 132">
              <a:extLst>
                <a:ext uri="{FF2B5EF4-FFF2-40B4-BE49-F238E27FC236}">
                  <a16:creationId xmlns:a16="http://schemas.microsoft.com/office/drawing/2014/main" id="{7130749D-1A80-4DB6-83CF-371B2C740F6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61693" y="2908349"/>
              <a:ext cx="1124065" cy="1125007"/>
              <a:chOff x="5716010" y="2517212"/>
              <a:chExt cx="648499" cy="649042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1DB1BFE-5476-41C3-8BF2-75B1189CC8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16010" y="2517212"/>
                <a:ext cx="648499" cy="64904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80DA291-F4C0-4EE8-9D4D-089B0775A0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90837" y="2592102"/>
                <a:ext cx="498845" cy="499263"/>
              </a:xfrm>
              <a:prstGeom prst="ellipse">
                <a:avLst/>
              </a:prstGeom>
              <a:solidFill>
                <a:schemeClr val="accent5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6" name="Group 58">
              <a:extLst>
                <a:ext uri="{FF2B5EF4-FFF2-40B4-BE49-F238E27FC236}">
                  <a16:creationId xmlns:a16="http://schemas.microsoft.com/office/drawing/2014/main" id="{1BB53A49-53A9-4FFF-8037-BC3DE7A39215}"/>
                </a:ext>
              </a:extLst>
            </p:cNvPr>
            <p:cNvGrpSpPr/>
            <p:nvPr/>
          </p:nvGrpSpPr>
          <p:grpSpPr>
            <a:xfrm>
              <a:off x="8715458" y="2959776"/>
              <a:ext cx="3578166" cy="949030"/>
              <a:chOff x="7173156" y="1349843"/>
              <a:chExt cx="2276195" cy="437763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7BA44A-7F4C-492F-AA2C-5DA598BF131F}"/>
                  </a:ext>
                </a:extLst>
              </p:cNvPr>
              <p:cNvSpPr txBox="1"/>
              <p:nvPr/>
            </p:nvSpPr>
            <p:spPr>
              <a:xfrm>
                <a:off x="7173156" y="1503756"/>
                <a:ext cx="2276195" cy="2838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3D Printing helps increase supply chain flexibility, helping eliminate the need for expensive tools and fixtures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0C7CD4F-2FBE-456E-808A-937EEF933F09}"/>
                  </a:ext>
                </a:extLst>
              </p:cNvPr>
              <p:cNvSpPr/>
              <p:nvPr/>
            </p:nvSpPr>
            <p:spPr>
              <a:xfrm>
                <a:off x="7174424" y="1349843"/>
                <a:ext cx="810682" cy="13253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867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3D Printing</a:t>
                </a:r>
              </a:p>
            </p:txBody>
          </p:sp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09CF440-91E1-4FB3-BAF5-AF7451ACF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1053" y="3188180"/>
              <a:ext cx="565343" cy="565343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5E810FF-3501-48FC-86B4-DFBA28F43549}"/>
              </a:ext>
            </a:extLst>
          </p:cNvPr>
          <p:cNvGrpSpPr/>
          <p:nvPr/>
        </p:nvGrpSpPr>
        <p:grpSpPr>
          <a:xfrm>
            <a:off x="6847218" y="1417639"/>
            <a:ext cx="5049507" cy="1206994"/>
            <a:chOff x="6847218" y="1417639"/>
            <a:chExt cx="5049507" cy="1206994"/>
          </a:xfrm>
        </p:grpSpPr>
        <p:grpSp>
          <p:nvGrpSpPr>
            <p:cNvPr id="12" name="Group 133">
              <a:extLst>
                <a:ext uri="{FF2B5EF4-FFF2-40B4-BE49-F238E27FC236}">
                  <a16:creationId xmlns:a16="http://schemas.microsoft.com/office/drawing/2014/main" id="{B1F47272-FA5F-4283-BD5A-F39DE881110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47218" y="1499626"/>
              <a:ext cx="1124065" cy="1125007"/>
              <a:chOff x="5249342" y="1406453"/>
              <a:chExt cx="648499" cy="649042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08A5C4C-0FD3-4592-89CB-696C222075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49342" y="1406453"/>
                <a:ext cx="648499" cy="649042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24F0B0F-03CD-4826-AC10-6CC1EBE82C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24169" y="1481343"/>
                <a:ext cx="498845" cy="499263"/>
              </a:xfrm>
              <a:prstGeom prst="ellipse">
                <a:avLst/>
              </a:prstGeom>
              <a:solidFill>
                <a:schemeClr val="accent4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7" name="Group 58">
              <a:extLst>
                <a:ext uri="{FF2B5EF4-FFF2-40B4-BE49-F238E27FC236}">
                  <a16:creationId xmlns:a16="http://schemas.microsoft.com/office/drawing/2014/main" id="{72D88F5B-A07C-4B25-9BB6-D0C1A343E02F}"/>
                </a:ext>
              </a:extLst>
            </p:cNvPr>
            <p:cNvGrpSpPr/>
            <p:nvPr/>
          </p:nvGrpSpPr>
          <p:grpSpPr>
            <a:xfrm>
              <a:off x="8113614" y="1417639"/>
              <a:ext cx="3783111" cy="945765"/>
              <a:chOff x="7174424" y="1352592"/>
              <a:chExt cx="2837333" cy="709323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B59402C-7424-4871-81A4-589933CC1ED7}"/>
                  </a:ext>
                </a:extLst>
              </p:cNvPr>
              <p:cNvSpPr txBox="1"/>
              <p:nvPr/>
            </p:nvSpPr>
            <p:spPr>
              <a:xfrm>
                <a:off x="7174424" y="1600395"/>
                <a:ext cx="2837333" cy="4615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Advanced robots have superior perception, integrability, adaptability and mobility. This permits faster setup, commissioning and reconfiguration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C38164B-0D58-46B5-8BB6-3B3E0228ACA4}"/>
                  </a:ext>
                </a:extLst>
              </p:cNvPr>
              <p:cNvSpPr/>
              <p:nvPr/>
            </p:nvSpPr>
            <p:spPr>
              <a:xfrm>
                <a:off x="7174424" y="1352592"/>
                <a:ext cx="1673535" cy="21549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867" b="1" dirty="0">
                    <a:solidFill>
                      <a:schemeClr val="accent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Advanced Robotics</a:t>
                </a:r>
              </a:p>
            </p:txBody>
          </p: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BFEEC81E-A48B-4055-A0A5-EA596DC6F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8405" y="1672884"/>
              <a:ext cx="715863" cy="7158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552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Machine </a:t>
            </a:r>
            <a:r>
              <a:rPr lang="en-US" sz="39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play </a:t>
            </a: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part?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grpSp>
        <p:nvGrpSpPr>
          <p:cNvPr id="24" name="Group 30">
            <a:extLst>
              <a:ext uri="{FF2B5EF4-FFF2-40B4-BE49-F238E27FC236}">
                <a16:creationId xmlns:a16="http://schemas.microsoft.com/office/drawing/2014/main" id="{9BF63E98-6387-4148-AACE-C99621618F5E}"/>
              </a:ext>
            </a:extLst>
          </p:cNvPr>
          <p:cNvGrpSpPr/>
          <p:nvPr/>
        </p:nvGrpSpPr>
        <p:grpSpPr>
          <a:xfrm>
            <a:off x="946642" y="2783940"/>
            <a:ext cx="3203842" cy="1058665"/>
            <a:chOff x="863323" y="1992704"/>
            <a:chExt cx="2058394" cy="79399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89197B-77E7-455A-9D1A-E24439576A14}"/>
                </a:ext>
              </a:extLst>
            </p:cNvPr>
            <p:cNvSpPr txBox="1"/>
            <p:nvPr/>
          </p:nvSpPr>
          <p:spPr>
            <a:xfrm>
              <a:off x="863323" y="1992704"/>
              <a:ext cx="205839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Network Threats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603662-A235-4DA9-A070-AF07092D7DA1}"/>
                </a:ext>
              </a:extLst>
            </p:cNvPr>
            <p:cNvSpPr txBox="1"/>
            <p:nvPr/>
          </p:nvSpPr>
          <p:spPr>
            <a:xfrm>
              <a:off x="863323" y="2171342"/>
              <a:ext cx="2058394" cy="6153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Monitor Network for Anomalies, ML allows us to identify detection of insider threats, unknown malware, policy violations</a:t>
              </a:r>
            </a:p>
          </p:txBody>
        </p:sp>
      </p:grpSp>
      <p:grpSp>
        <p:nvGrpSpPr>
          <p:cNvPr id="28" name="Group 31">
            <a:extLst>
              <a:ext uri="{FF2B5EF4-FFF2-40B4-BE49-F238E27FC236}">
                <a16:creationId xmlns:a16="http://schemas.microsoft.com/office/drawing/2014/main" id="{A805C287-EBBE-4235-9422-9FD9D9EEB494}"/>
              </a:ext>
            </a:extLst>
          </p:cNvPr>
          <p:cNvGrpSpPr/>
          <p:nvPr/>
        </p:nvGrpSpPr>
        <p:grpSpPr>
          <a:xfrm>
            <a:off x="4749136" y="2783942"/>
            <a:ext cx="2744525" cy="853544"/>
            <a:chOff x="3542950" y="1992705"/>
            <a:chExt cx="2058394" cy="64015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1B3CF7-DDFC-4C2F-AC4B-E80A56BE6723}"/>
                </a:ext>
              </a:extLst>
            </p:cNvPr>
            <p:cNvSpPr txBox="1"/>
            <p:nvPr/>
          </p:nvSpPr>
          <p:spPr>
            <a:xfrm>
              <a:off x="3542950" y="1992705"/>
              <a:ext cx="205839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417B8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Safe Browsing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8CD03E8-F530-48FF-A2D3-B4B6E103E17A}"/>
                </a:ext>
              </a:extLst>
            </p:cNvPr>
            <p:cNvSpPr txBox="1"/>
            <p:nvPr/>
          </p:nvSpPr>
          <p:spPr>
            <a:xfrm>
              <a:off x="3542950" y="2171342"/>
              <a:ext cx="2058394" cy="4615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ML can predict “bad neighborhoods” by analyzing internet activity. It identifies attack infrastructures</a:t>
              </a:r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59319684-CA53-43C3-AFBB-FB1621AC3D85}"/>
              </a:ext>
            </a:extLst>
          </p:cNvPr>
          <p:cNvGrpSpPr/>
          <p:nvPr/>
        </p:nvGrpSpPr>
        <p:grpSpPr>
          <a:xfrm>
            <a:off x="7949125" y="2783941"/>
            <a:ext cx="3402642" cy="861583"/>
            <a:chOff x="5942943" y="1992705"/>
            <a:chExt cx="2551982" cy="64618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B78878-EB9E-4CAC-9AAC-BE32ABB81448}"/>
                </a:ext>
              </a:extLst>
            </p:cNvPr>
            <p:cNvSpPr txBox="1"/>
            <p:nvPr/>
          </p:nvSpPr>
          <p:spPr>
            <a:xfrm>
              <a:off x="6012237" y="1992705"/>
              <a:ext cx="2482688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Endpoint Malware protection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E4044A6-83F7-4B10-A68E-6771E3478A11}"/>
                </a:ext>
              </a:extLst>
            </p:cNvPr>
            <p:cNvSpPr txBox="1"/>
            <p:nvPr/>
          </p:nvSpPr>
          <p:spPr>
            <a:xfrm>
              <a:off x="5942943" y="2177371"/>
              <a:ext cx="2482688" cy="4615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Algorithms can detect </a:t>
              </a:r>
              <a:b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never-before-seen malware attacks </a:t>
              </a:r>
              <a:b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that is trying to run on the endpoints</a:t>
              </a:r>
            </a:p>
          </p:txBody>
        </p:sp>
      </p:grpSp>
      <p:grpSp>
        <p:nvGrpSpPr>
          <p:cNvPr id="39" name="Group 33">
            <a:extLst>
              <a:ext uri="{FF2B5EF4-FFF2-40B4-BE49-F238E27FC236}">
                <a16:creationId xmlns:a16="http://schemas.microsoft.com/office/drawing/2014/main" id="{0F5CF1B8-4A8F-4987-9920-C3A6C632A770}"/>
              </a:ext>
            </a:extLst>
          </p:cNvPr>
          <p:cNvGrpSpPr/>
          <p:nvPr/>
        </p:nvGrpSpPr>
        <p:grpSpPr>
          <a:xfrm>
            <a:off x="1917377" y="5381504"/>
            <a:ext cx="4082263" cy="1263785"/>
            <a:chOff x="863323" y="3720915"/>
            <a:chExt cx="2058394" cy="94783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0C3D491-4A3D-4CFB-AECA-8E0162A07413}"/>
                </a:ext>
              </a:extLst>
            </p:cNvPr>
            <p:cNvSpPr txBox="1"/>
            <p:nvPr/>
          </p:nvSpPr>
          <p:spPr>
            <a:xfrm>
              <a:off x="863323" y="3720915"/>
              <a:ext cx="205839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Protect Data in the Cloud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665E42F-7B4E-4B4C-8BAD-ED026ED86D1D}"/>
                </a:ext>
              </a:extLst>
            </p:cNvPr>
            <p:cNvSpPr txBox="1"/>
            <p:nvPr/>
          </p:nvSpPr>
          <p:spPr>
            <a:xfrm>
              <a:off x="863323" y="3899552"/>
              <a:ext cx="2058394" cy="76920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Machine Learning can identify suspicious cloud app login activity, detecting location-based anomalies, and conducting IP reputation analysis</a:t>
              </a:r>
            </a:p>
          </p:txBody>
        </p:sp>
      </p:grp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B92452D7-6EFA-48DA-B9C1-89EBAD2C6887}"/>
              </a:ext>
            </a:extLst>
          </p:cNvPr>
          <p:cNvSpPr txBox="1">
            <a:spLocks/>
          </p:cNvSpPr>
          <p:nvPr/>
        </p:nvSpPr>
        <p:spPr>
          <a:xfrm>
            <a:off x="743484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40EAD5D2-6885-4F25-AF8D-3772429AFFDC}"/>
              </a:ext>
            </a:extLst>
          </p:cNvPr>
          <p:cNvSpPr txBox="1">
            <a:spLocks/>
          </p:cNvSpPr>
          <p:nvPr/>
        </p:nvSpPr>
        <p:spPr>
          <a:xfrm>
            <a:off x="438014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rgbClr val="417B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F69A0D0F-707A-4B52-AFF5-781C8F5269F1}"/>
              </a:ext>
            </a:extLst>
          </p:cNvPr>
          <p:cNvSpPr txBox="1">
            <a:spLocks/>
          </p:cNvSpPr>
          <p:nvPr/>
        </p:nvSpPr>
        <p:spPr>
          <a:xfrm>
            <a:off x="792546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A3212ECA-5398-4374-8CD4-836CA7DE7DF2}"/>
              </a:ext>
            </a:extLst>
          </p:cNvPr>
          <p:cNvSpPr txBox="1">
            <a:spLocks/>
          </p:cNvSpPr>
          <p:nvPr/>
        </p:nvSpPr>
        <p:spPr>
          <a:xfrm>
            <a:off x="2217252" y="3980811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0821429-072D-4ECA-9F93-ABFDADDB72BB}"/>
              </a:ext>
            </a:extLst>
          </p:cNvPr>
          <p:cNvSpPr/>
          <p:nvPr/>
        </p:nvSpPr>
        <p:spPr>
          <a:xfrm>
            <a:off x="2066032" y="1744141"/>
            <a:ext cx="965063" cy="93743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B0C2258-CCE6-4803-ABAE-203E68684097}"/>
              </a:ext>
            </a:extLst>
          </p:cNvPr>
          <p:cNvSpPr/>
          <p:nvPr/>
        </p:nvSpPr>
        <p:spPr>
          <a:xfrm>
            <a:off x="5638868" y="1744141"/>
            <a:ext cx="965063" cy="93743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42202D8-41EA-471F-B18F-24625DF4A461}"/>
              </a:ext>
            </a:extLst>
          </p:cNvPr>
          <p:cNvSpPr/>
          <p:nvPr/>
        </p:nvSpPr>
        <p:spPr>
          <a:xfrm>
            <a:off x="9211705" y="1744141"/>
            <a:ext cx="965063" cy="93743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7D6C25C-DAF7-4B5F-8F2F-60B13DD7FE39}"/>
              </a:ext>
            </a:extLst>
          </p:cNvPr>
          <p:cNvSpPr/>
          <p:nvPr/>
        </p:nvSpPr>
        <p:spPr>
          <a:xfrm>
            <a:off x="3475978" y="4369009"/>
            <a:ext cx="965063" cy="93743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Group 33">
            <a:extLst>
              <a:ext uri="{FF2B5EF4-FFF2-40B4-BE49-F238E27FC236}">
                <a16:creationId xmlns:a16="http://schemas.microsoft.com/office/drawing/2014/main" id="{1AAF4396-7DAD-4ADD-8716-675DBA0570FE}"/>
              </a:ext>
            </a:extLst>
          </p:cNvPr>
          <p:cNvGrpSpPr/>
          <p:nvPr/>
        </p:nvGrpSpPr>
        <p:grpSpPr>
          <a:xfrm>
            <a:off x="7113403" y="5408811"/>
            <a:ext cx="3634312" cy="861583"/>
            <a:chOff x="529653" y="3720919"/>
            <a:chExt cx="2725734" cy="64618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0BF9EEF-C8C7-47D8-9B0F-99A539F2B828}"/>
                </a:ext>
              </a:extLst>
            </p:cNvPr>
            <p:cNvSpPr txBox="1"/>
            <p:nvPr/>
          </p:nvSpPr>
          <p:spPr>
            <a:xfrm>
              <a:off x="529653" y="3720919"/>
              <a:ext cx="272573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F8F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Detect Malware in encrypted traffic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4895904-9268-4CBB-9BA5-FDBD981E549E}"/>
                </a:ext>
              </a:extLst>
            </p:cNvPr>
            <p:cNvSpPr txBox="1"/>
            <p:nvPr/>
          </p:nvSpPr>
          <p:spPr>
            <a:xfrm>
              <a:off x="651176" y="3905585"/>
              <a:ext cx="2482688" cy="4615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Analyze encrypted traffic data elements in common network telemetry. Malicious patterns can be identified without decrypting </a:t>
              </a:r>
              <a:endParaRPr lang="en-US" sz="1333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3CEFE2F5-B710-46F8-BE4E-E5388079D064}"/>
              </a:ext>
            </a:extLst>
          </p:cNvPr>
          <p:cNvSpPr txBox="1">
            <a:spLocks/>
          </p:cNvSpPr>
          <p:nvPr/>
        </p:nvSpPr>
        <p:spPr>
          <a:xfrm>
            <a:off x="7189302" y="3980807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rgbClr val="93A0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1F4B8C8-C115-4ECB-9041-DCE057FC00B1}"/>
              </a:ext>
            </a:extLst>
          </p:cNvPr>
          <p:cNvSpPr/>
          <p:nvPr/>
        </p:nvSpPr>
        <p:spPr>
          <a:xfrm>
            <a:off x="8448028" y="4369005"/>
            <a:ext cx="965063" cy="937433"/>
          </a:xfrm>
          <a:prstGeom prst="ellipse">
            <a:avLst/>
          </a:prstGeom>
          <a:solidFill>
            <a:srgbClr val="93A0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641B27-21BC-442F-B354-06D7D347C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204" y="1923845"/>
            <a:ext cx="560151" cy="560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F4B0AA-A9F2-4C4F-8414-FACB1127E8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216" y="1909675"/>
            <a:ext cx="606364" cy="6063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F3B864-5DF6-42A3-8B6E-D655E33A54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961" y="4523422"/>
            <a:ext cx="628601" cy="6286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D0317B-D0AD-4732-9813-DD5314A918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267" y="4541875"/>
            <a:ext cx="543833" cy="5438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2E67E1-9F4A-4D82-BFDD-E127C957EE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051" y="1957672"/>
            <a:ext cx="510369" cy="51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9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7" grpId="0"/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EE2E1B-0642-446F-AB54-7611CED9C200}"/>
              </a:ext>
            </a:extLst>
          </p:cNvPr>
          <p:cNvCxnSpPr/>
          <p:nvPr/>
        </p:nvCxnSpPr>
        <p:spPr>
          <a:xfrm flipV="1">
            <a:off x="7362825" y="1866323"/>
            <a:ext cx="0" cy="366154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A4613A0-451A-429C-847A-43CB69114E1B}"/>
              </a:ext>
            </a:extLst>
          </p:cNvPr>
          <p:cNvSpPr txBox="1"/>
          <p:nvPr/>
        </p:nvSpPr>
        <p:spPr>
          <a:xfrm>
            <a:off x="396852" y="283882"/>
            <a:ext cx="980548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Top paying</a:t>
            </a:r>
            <a:r>
              <a:rPr kumimoji="0" lang="en-US" sz="3900" b="1" i="0" u="none" strike="noStrike" kern="1200" cap="none" spc="0" normalizeH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roles in the future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18A741B-4FFF-451B-9CB5-332A5DF70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880" y="2169288"/>
            <a:ext cx="3108593" cy="310859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6BE54C9-AA0A-4901-9419-3EE7DE32581D}"/>
              </a:ext>
            </a:extLst>
          </p:cNvPr>
          <p:cNvSpPr txBox="1"/>
          <p:nvPr/>
        </p:nvSpPr>
        <p:spPr>
          <a:xfrm>
            <a:off x="19026" y="-22086"/>
            <a:ext cx="72392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0145F3-CFD7-4102-A2CF-DF00D1BEB5AE}"/>
              </a:ext>
            </a:extLst>
          </p:cNvPr>
          <p:cNvGrpSpPr/>
          <p:nvPr/>
        </p:nvGrpSpPr>
        <p:grpSpPr>
          <a:xfrm>
            <a:off x="2430256" y="4700035"/>
            <a:ext cx="4556256" cy="937436"/>
            <a:chOff x="2430256" y="4700035"/>
            <a:chExt cx="4556256" cy="93743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B22E5BA-E761-473E-B444-3453889101AE}"/>
                </a:ext>
              </a:extLst>
            </p:cNvPr>
            <p:cNvGrpSpPr/>
            <p:nvPr/>
          </p:nvGrpSpPr>
          <p:grpSpPr>
            <a:xfrm>
              <a:off x="2430256" y="4700035"/>
              <a:ext cx="4556256" cy="937436"/>
              <a:chOff x="1026585" y="4646202"/>
              <a:chExt cx="4556256" cy="937436"/>
            </a:xfrm>
          </p:grpSpPr>
          <p:grpSp>
            <p:nvGrpSpPr>
              <p:cNvPr id="12" name="Group 40">
                <a:extLst>
                  <a:ext uri="{FF2B5EF4-FFF2-40B4-BE49-F238E27FC236}">
                    <a16:creationId xmlns:a16="http://schemas.microsoft.com/office/drawing/2014/main" id="{B3FA31C7-9714-4107-B832-0BDC0663E662}"/>
                  </a:ext>
                </a:extLst>
              </p:cNvPr>
              <p:cNvGrpSpPr/>
              <p:nvPr/>
            </p:nvGrpSpPr>
            <p:grpSpPr>
              <a:xfrm>
                <a:off x="1026585" y="4659820"/>
                <a:ext cx="3495537" cy="694645"/>
                <a:chOff x="885152" y="3463613"/>
                <a:chExt cx="2621653" cy="520984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64E18DD-2CFD-4C7D-A33E-C3B91D2D1C3A}"/>
                    </a:ext>
                  </a:extLst>
                </p:cNvPr>
                <p:cNvSpPr txBox="1"/>
                <p:nvPr/>
              </p:nvSpPr>
              <p:spPr>
                <a:xfrm>
                  <a:off x="1357177" y="3463613"/>
                  <a:ext cx="2149628" cy="2154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r"/>
                  <a:r>
                    <a:rPr lang="en-US" sz="1867" b="1" dirty="0">
                      <a:solidFill>
                        <a:srgbClr val="75CA7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Data Driven Industrial 4.0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BA877C3-D96E-4257-8875-C435495D2F59}"/>
                    </a:ext>
                  </a:extLst>
                </p:cNvPr>
                <p:cNvSpPr txBox="1"/>
                <p:nvPr/>
              </p:nvSpPr>
              <p:spPr>
                <a:xfrm>
                  <a:off x="885152" y="3676916"/>
                  <a:ext cx="2621653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Technical, Quality, risk &amp; safety, Management &amp; entrepreneurship, Innovation</a:t>
                  </a:r>
                </a:p>
              </p:txBody>
            </p:sp>
          </p:grp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EAC2735-B327-4CB6-9E8A-AD9AF5D949B1}"/>
                  </a:ext>
                </a:extLst>
              </p:cNvPr>
              <p:cNvSpPr/>
              <p:nvPr/>
            </p:nvSpPr>
            <p:spPr>
              <a:xfrm>
                <a:off x="4617778" y="4646202"/>
                <a:ext cx="965063" cy="937436"/>
              </a:xfrm>
              <a:prstGeom prst="ellipse">
                <a:avLst/>
              </a:prstGeom>
              <a:solidFill>
                <a:srgbClr val="75CA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9593E4A-2163-4E3B-BEEA-3C5863642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423" y="4841196"/>
              <a:ext cx="655113" cy="655113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660F60-5DF4-4FC7-92B1-3BEC5ED48AED}"/>
              </a:ext>
            </a:extLst>
          </p:cNvPr>
          <p:cNvGrpSpPr/>
          <p:nvPr/>
        </p:nvGrpSpPr>
        <p:grpSpPr>
          <a:xfrm>
            <a:off x="1348767" y="3342849"/>
            <a:ext cx="5707004" cy="941715"/>
            <a:chOff x="1348767" y="3342849"/>
            <a:chExt cx="5707004" cy="94171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09C34A1-5184-4876-A929-970269A9E270}"/>
                </a:ext>
              </a:extLst>
            </p:cNvPr>
            <p:cNvGrpSpPr/>
            <p:nvPr/>
          </p:nvGrpSpPr>
          <p:grpSpPr>
            <a:xfrm>
              <a:off x="1348767" y="3342849"/>
              <a:ext cx="5707004" cy="941715"/>
              <a:chOff x="-124163" y="3302039"/>
              <a:chExt cx="5707004" cy="941715"/>
            </a:xfrm>
          </p:grpSpPr>
          <p:grpSp>
            <p:nvGrpSpPr>
              <p:cNvPr id="8" name="Group 39">
                <a:extLst>
                  <a:ext uri="{FF2B5EF4-FFF2-40B4-BE49-F238E27FC236}">
                    <a16:creationId xmlns:a16="http://schemas.microsoft.com/office/drawing/2014/main" id="{58C57C75-5FD4-4DAF-8639-DC8AAAC161F3}"/>
                  </a:ext>
                </a:extLst>
              </p:cNvPr>
              <p:cNvGrpSpPr/>
              <p:nvPr/>
            </p:nvGrpSpPr>
            <p:grpSpPr>
              <a:xfrm>
                <a:off x="-124163" y="3315650"/>
                <a:ext cx="4646287" cy="928104"/>
                <a:chOff x="22092" y="2455489"/>
                <a:chExt cx="3484716" cy="696079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D1DA025-85E3-4747-B48C-EF9191CC95F8}"/>
                    </a:ext>
                  </a:extLst>
                </p:cNvPr>
                <p:cNvSpPr txBox="1"/>
                <p:nvPr/>
              </p:nvSpPr>
              <p:spPr>
                <a:xfrm>
                  <a:off x="252383" y="2455489"/>
                  <a:ext cx="3254425" cy="21549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r"/>
                  <a:r>
                    <a:rPr lang="en-US" sz="1867" b="1" dirty="0">
                      <a:solidFill>
                        <a:srgbClr val="F9BB4A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Digital Transformation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5137A88-6931-45A8-86B2-A7CC7768FD33}"/>
                    </a:ext>
                  </a:extLst>
                </p:cNvPr>
                <p:cNvSpPr txBox="1"/>
                <p:nvPr/>
              </p:nvSpPr>
              <p:spPr>
                <a:xfrm>
                  <a:off x="22092" y="2659269"/>
                  <a:ext cx="3484713" cy="4922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Intelligent manufacturing practices that interact with people, new technologies and innovation</a:t>
                  </a:r>
                </a:p>
                <a:p>
                  <a:pPr algn="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Includes automation, cloud, robotics, Big Data, IoT, security</a:t>
                  </a:r>
                </a:p>
              </p:txBody>
            </p:sp>
          </p:grp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E438E58-6733-47E1-8D76-9F0D2ADC89C2}"/>
                  </a:ext>
                </a:extLst>
              </p:cNvPr>
              <p:cNvSpPr/>
              <p:nvPr/>
            </p:nvSpPr>
            <p:spPr>
              <a:xfrm>
                <a:off x="4617778" y="3302039"/>
                <a:ext cx="965063" cy="937436"/>
              </a:xfrm>
              <a:prstGeom prst="ellipse">
                <a:avLst/>
              </a:prstGeom>
              <a:solidFill>
                <a:srgbClr val="FED5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7C3BDC6-4DA2-43BF-8D75-08EC06B83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0354" y="3498682"/>
              <a:ext cx="625769" cy="625769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CE2F0BF-06D4-465F-9012-EED172812B31}"/>
              </a:ext>
            </a:extLst>
          </p:cNvPr>
          <p:cNvGrpSpPr/>
          <p:nvPr/>
        </p:nvGrpSpPr>
        <p:grpSpPr>
          <a:xfrm>
            <a:off x="396852" y="1579904"/>
            <a:ext cx="6658919" cy="1696852"/>
            <a:chOff x="396852" y="1579904"/>
            <a:chExt cx="6658919" cy="169685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4F36627-4B88-4E7E-8F01-98327D3ADA45}"/>
                </a:ext>
              </a:extLst>
            </p:cNvPr>
            <p:cNvGrpSpPr/>
            <p:nvPr/>
          </p:nvGrpSpPr>
          <p:grpSpPr>
            <a:xfrm>
              <a:off x="396852" y="1579904"/>
              <a:ext cx="6658919" cy="1696852"/>
              <a:chOff x="-1076078" y="1579904"/>
              <a:chExt cx="6658919" cy="1696852"/>
            </a:xfrm>
          </p:grpSpPr>
          <p:grpSp>
            <p:nvGrpSpPr>
              <p:cNvPr id="4" name="Group 38">
                <a:extLst>
                  <a:ext uri="{FF2B5EF4-FFF2-40B4-BE49-F238E27FC236}">
                    <a16:creationId xmlns:a16="http://schemas.microsoft.com/office/drawing/2014/main" id="{491AD7E2-F5CB-42DD-91C6-A8B4D747F68F}"/>
                  </a:ext>
                </a:extLst>
              </p:cNvPr>
              <p:cNvGrpSpPr/>
              <p:nvPr/>
            </p:nvGrpSpPr>
            <p:grpSpPr>
              <a:xfrm>
                <a:off x="3158204" y="2181719"/>
                <a:ext cx="1377273" cy="738943"/>
                <a:chOff x="2421080" y="1605036"/>
                <a:chExt cx="1096357" cy="554207"/>
              </a:xfrm>
            </p:grpSpPr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F599FD9-4B39-470B-AA0F-5B8A5754F316}"/>
                    </a:ext>
                  </a:extLst>
                </p:cNvPr>
                <p:cNvSpPr txBox="1"/>
                <p:nvPr/>
              </p:nvSpPr>
              <p:spPr>
                <a:xfrm>
                  <a:off x="2873033" y="1605036"/>
                  <a:ext cx="644404" cy="2154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r"/>
                  <a:r>
                    <a:rPr lang="en-US" sz="1867" b="1" dirty="0">
                      <a:solidFill>
                        <a:srgbClr val="748BFD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MLOps</a:t>
                  </a: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5874C0-2A8E-400B-BA4B-328B78DB714A}"/>
                    </a:ext>
                  </a:extLst>
                </p:cNvPr>
                <p:cNvSpPr txBox="1"/>
                <p:nvPr/>
              </p:nvSpPr>
              <p:spPr>
                <a:xfrm>
                  <a:off x="2421080" y="1851562"/>
                  <a:ext cx="1096357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Machine Learning operationalization</a:t>
                  </a:r>
                </a:p>
              </p:txBody>
            </p:sp>
          </p:grp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4F774B3-A89E-46F4-A8E6-6525C8DF387D}"/>
                  </a:ext>
                </a:extLst>
              </p:cNvPr>
              <p:cNvSpPr/>
              <p:nvPr/>
            </p:nvSpPr>
            <p:spPr>
              <a:xfrm>
                <a:off x="4617778" y="1959788"/>
                <a:ext cx="965063" cy="937433"/>
              </a:xfrm>
              <a:prstGeom prst="ellipse">
                <a:avLst/>
              </a:prstGeom>
              <a:solidFill>
                <a:srgbClr val="748B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3733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050" name="Picture 2" descr="What is MLOps? | NVIDIA Blog">
                <a:extLst>
                  <a:ext uri="{FF2B5EF4-FFF2-40B4-BE49-F238E27FC236}">
                    <a16:creationId xmlns:a16="http://schemas.microsoft.com/office/drawing/2014/main" id="{623EBA85-DCFA-4599-8AD5-C3EF0ABA4A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076078" y="1579904"/>
                <a:ext cx="3856483" cy="16968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194CF68-57A1-41F7-8B48-F9D7C7CDB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423" y="2023573"/>
              <a:ext cx="809514" cy="8095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607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choose Data Science?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6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4B16D8-2237-40B5-A9C9-85FC5B2CA956}"/>
              </a:ext>
            </a:extLst>
          </p:cNvPr>
          <p:cNvGrpSpPr/>
          <p:nvPr/>
        </p:nvGrpSpPr>
        <p:grpSpPr>
          <a:xfrm>
            <a:off x="1019321" y="3882558"/>
            <a:ext cx="10723500" cy="2076421"/>
            <a:chOff x="1019321" y="3882558"/>
            <a:chExt cx="10723500" cy="2076421"/>
          </a:xfrm>
        </p:grpSpPr>
        <p:grpSp>
          <p:nvGrpSpPr>
            <p:cNvPr id="39" name="Group 33">
              <a:extLst>
                <a:ext uri="{FF2B5EF4-FFF2-40B4-BE49-F238E27FC236}">
                  <a16:creationId xmlns:a16="http://schemas.microsoft.com/office/drawing/2014/main" id="{0F5CF1B8-4A8F-4987-9920-C3A6C632A770}"/>
                </a:ext>
              </a:extLst>
            </p:cNvPr>
            <p:cNvGrpSpPr/>
            <p:nvPr/>
          </p:nvGrpSpPr>
          <p:grpSpPr>
            <a:xfrm>
              <a:off x="1388315" y="5310555"/>
              <a:ext cx="2744525" cy="648424"/>
              <a:chOff x="863323" y="3720915"/>
              <a:chExt cx="2058394" cy="486318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0C3D491-4A3D-4CFB-AECA-8E0162A07413}"/>
                  </a:ext>
                </a:extLst>
              </p:cNvPr>
              <p:cNvSpPr txBox="1"/>
              <p:nvPr/>
            </p:nvSpPr>
            <p:spPr>
              <a:xfrm>
                <a:off x="863323" y="3720915"/>
                <a:ext cx="205839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00B050"/>
                    </a:solidFill>
                    <a:latin typeface="+mj-lt"/>
                  </a:rPr>
                  <a:t>Extremely High Market Demand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665E42F-7B4E-4B4C-8BAD-ED026ED86D1D}"/>
                  </a:ext>
                </a:extLst>
              </p:cNvPr>
              <p:cNvSpPr txBox="1"/>
              <p:nvPr/>
            </p:nvSpPr>
            <p:spPr>
              <a:xfrm>
                <a:off x="863323" y="3899552"/>
                <a:ext cx="2058394" cy="30768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Supply-Demand </a:t>
                </a: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mismatch means companies are willing to pay more</a:t>
                </a:r>
              </a:p>
            </p:txBody>
          </p:sp>
        </p:grpSp>
        <p:sp>
          <p:nvSpPr>
            <p:cNvPr id="47" name="Text Placeholder 3">
              <a:extLst>
                <a:ext uri="{FF2B5EF4-FFF2-40B4-BE49-F238E27FC236}">
                  <a16:creationId xmlns:a16="http://schemas.microsoft.com/office/drawing/2014/main" id="{A3212ECA-5398-4374-8CD4-836CA7DE7DF2}"/>
                </a:ext>
              </a:extLst>
            </p:cNvPr>
            <p:cNvSpPr txBox="1">
              <a:spLocks/>
            </p:cNvSpPr>
            <p:nvPr/>
          </p:nvSpPr>
          <p:spPr>
            <a:xfrm>
              <a:off x="1019321" y="3882558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D2F12F2-F1A3-45AB-97AA-A675E2FD680C}"/>
                </a:ext>
              </a:extLst>
            </p:cNvPr>
            <p:cNvGrpSpPr/>
            <p:nvPr/>
          </p:nvGrpSpPr>
          <p:grpSpPr>
            <a:xfrm>
              <a:off x="2278047" y="4270756"/>
              <a:ext cx="965063" cy="937433"/>
              <a:chOff x="5638868" y="4369009"/>
              <a:chExt cx="965063" cy="937433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A7D6C25C-DAF7-4B5F-8F2F-60B13DD7FE39}"/>
                  </a:ext>
                </a:extLst>
              </p:cNvPr>
              <p:cNvSpPr/>
              <p:nvPr/>
            </p:nvSpPr>
            <p:spPr>
              <a:xfrm>
                <a:off x="5638868" y="4369009"/>
                <a:ext cx="965063" cy="93743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76B4FBBF-8BCA-4B3B-9FFF-BDA52EC1DA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4427" y="4415219"/>
                <a:ext cx="772531" cy="772531"/>
              </a:xfrm>
              <a:prstGeom prst="rect">
                <a:avLst/>
              </a:prstGeom>
            </p:spPr>
          </p:pic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8A23DCC-9721-48F9-95AE-93701EFC18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6" t="3870" r="976" b="3846"/>
            <a:stretch/>
          </p:blipFill>
          <p:spPr>
            <a:xfrm>
              <a:off x="4631742" y="4211052"/>
              <a:ext cx="7111079" cy="1747927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2CCE150-A20F-4CC2-AFE6-19EF2071372C}"/>
              </a:ext>
            </a:extLst>
          </p:cNvPr>
          <p:cNvGrpSpPr/>
          <p:nvPr/>
        </p:nvGrpSpPr>
        <p:grpSpPr>
          <a:xfrm>
            <a:off x="743484" y="1509529"/>
            <a:ext cx="3177341" cy="1922839"/>
            <a:chOff x="743484" y="1509529"/>
            <a:chExt cx="3177341" cy="1922839"/>
          </a:xfrm>
        </p:grpSpPr>
        <p:grpSp>
          <p:nvGrpSpPr>
            <p:cNvPr id="24" name="Group 30">
              <a:extLst>
                <a:ext uri="{FF2B5EF4-FFF2-40B4-BE49-F238E27FC236}">
                  <a16:creationId xmlns:a16="http://schemas.microsoft.com/office/drawing/2014/main" id="{9BF63E98-6387-4148-AACE-C99621618F5E}"/>
                </a:ext>
              </a:extLst>
            </p:cNvPr>
            <p:cNvGrpSpPr/>
            <p:nvPr/>
          </p:nvGrpSpPr>
          <p:grpSpPr>
            <a:xfrm>
              <a:off x="1176300" y="2783943"/>
              <a:ext cx="2744525" cy="648425"/>
              <a:chOff x="863323" y="1992704"/>
              <a:chExt cx="2058394" cy="48631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89197B-77E7-455A-9D1A-E24439576A14}"/>
                  </a:ext>
                </a:extLst>
              </p:cNvPr>
              <p:cNvSpPr txBox="1"/>
              <p:nvPr/>
            </p:nvSpPr>
            <p:spPr>
              <a:xfrm>
                <a:off x="863323" y="1992704"/>
                <a:ext cx="205839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/>
                    </a:solidFill>
                    <a:latin typeface="+mj-lt"/>
                  </a:rPr>
                  <a:t>Relevance in the future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0603662-A235-4DA9-A070-AF07092D7DA1}"/>
                  </a:ext>
                </a:extLst>
              </p:cNvPr>
              <p:cNvSpPr txBox="1"/>
              <p:nvPr/>
            </p:nvSpPr>
            <p:spPr>
              <a:xfrm>
                <a:off x="863323" y="2171342"/>
                <a:ext cx="2058394" cy="307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Companies are building and growing in Data and it is the future.</a:t>
                </a:r>
              </a:p>
            </p:txBody>
          </p:sp>
        </p:grpSp>
        <p:sp>
          <p:nvSpPr>
            <p:cNvPr id="44" name="Text Placeholder 3">
              <a:extLst>
                <a:ext uri="{FF2B5EF4-FFF2-40B4-BE49-F238E27FC236}">
                  <a16:creationId xmlns:a16="http://schemas.microsoft.com/office/drawing/2014/main" id="{B92452D7-6EFA-48DA-B9C1-89EBAD2C6887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2B3075C-2EA3-4FB4-8A9B-84032EB8DBEA}"/>
                </a:ext>
              </a:extLst>
            </p:cNvPr>
            <p:cNvGrpSpPr/>
            <p:nvPr/>
          </p:nvGrpSpPr>
          <p:grpSpPr>
            <a:xfrm>
              <a:off x="2066032" y="1744141"/>
              <a:ext cx="965063" cy="937433"/>
              <a:chOff x="2066032" y="1744141"/>
              <a:chExt cx="965063" cy="937433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0821429-072D-4ECA-9F93-ABFDADDB72BB}"/>
                  </a:ext>
                </a:extLst>
              </p:cNvPr>
              <p:cNvSpPr/>
              <p:nvPr/>
            </p:nvSpPr>
            <p:spPr>
              <a:xfrm>
                <a:off x="2066032" y="1744141"/>
                <a:ext cx="965063" cy="93743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A13CBCB-9230-4E0B-984B-AD322C7E31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5736" y="1814767"/>
                <a:ext cx="713304" cy="713304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D5AC0E9-65A2-4E3B-A55C-02AC5B5D7AF1}"/>
              </a:ext>
            </a:extLst>
          </p:cNvPr>
          <p:cNvGrpSpPr/>
          <p:nvPr/>
        </p:nvGrpSpPr>
        <p:grpSpPr>
          <a:xfrm>
            <a:off x="4451675" y="1529737"/>
            <a:ext cx="3122056" cy="2118675"/>
            <a:chOff x="4451675" y="1529737"/>
            <a:chExt cx="3122056" cy="2118675"/>
          </a:xfrm>
        </p:grpSpPr>
        <p:sp>
          <p:nvSpPr>
            <p:cNvPr id="45" name="Text Placeholder 3">
              <a:extLst>
                <a:ext uri="{FF2B5EF4-FFF2-40B4-BE49-F238E27FC236}">
                  <a16:creationId xmlns:a16="http://schemas.microsoft.com/office/drawing/2014/main" id="{40EAD5D2-6885-4F25-AF8D-3772429AFFDC}"/>
                </a:ext>
              </a:extLst>
            </p:cNvPr>
            <p:cNvSpPr txBox="1">
              <a:spLocks/>
            </p:cNvSpPr>
            <p:nvPr/>
          </p:nvSpPr>
          <p:spPr>
            <a:xfrm>
              <a:off x="4451675" y="1529737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E79667F-79AF-40D3-A63A-A3BCDFFA2A1E}"/>
                </a:ext>
              </a:extLst>
            </p:cNvPr>
            <p:cNvGrpSpPr/>
            <p:nvPr/>
          </p:nvGrpSpPr>
          <p:grpSpPr>
            <a:xfrm>
              <a:off x="4829206" y="1755067"/>
              <a:ext cx="2744525" cy="1893345"/>
              <a:chOff x="4749136" y="1744141"/>
              <a:chExt cx="2744525" cy="1893345"/>
            </a:xfrm>
          </p:grpSpPr>
          <p:grpSp>
            <p:nvGrpSpPr>
              <p:cNvPr id="28" name="Group 31">
                <a:extLst>
                  <a:ext uri="{FF2B5EF4-FFF2-40B4-BE49-F238E27FC236}">
                    <a16:creationId xmlns:a16="http://schemas.microsoft.com/office/drawing/2014/main" id="{A805C287-EBBE-4235-9422-9FD9D9EEB494}"/>
                  </a:ext>
                </a:extLst>
              </p:cNvPr>
              <p:cNvGrpSpPr/>
              <p:nvPr/>
            </p:nvGrpSpPr>
            <p:grpSpPr>
              <a:xfrm>
                <a:off x="4749136" y="2783942"/>
                <a:ext cx="2744525" cy="853544"/>
                <a:chOff x="3542950" y="1992705"/>
                <a:chExt cx="2058394" cy="640158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01B3CF7-DDFC-4C2F-AC4B-E80A56BE6723}"/>
                    </a:ext>
                  </a:extLst>
                </p:cNvPr>
                <p:cNvSpPr txBox="1"/>
                <p:nvPr/>
              </p:nvSpPr>
              <p:spPr>
                <a:xfrm>
                  <a:off x="3542950" y="1992705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rgbClr val="417B85"/>
                      </a:solidFill>
                      <a:latin typeface="+mj-lt"/>
                    </a:rPr>
                    <a:t>Business &amp; Technology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8CD03E8-F530-48FF-A2D3-B4B6E103E17A}"/>
                    </a:ext>
                  </a:extLst>
                </p:cNvPr>
                <p:cNvSpPr txBox="1"/>
                <p:nvPr/>
              </p:nvSpPr>
              <p:spPr>
                <a:xfrm>
                  <a:off x="3542950" y="2171342"/>
                  <a:ext cx="2058394" cy="4615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Data Science is a combination of Business, Math and Technology, so growth can be in business / technology</a:t>
                  </a:r>
                </a:p>
              </p:txBody>
            </p:sp>
          </p:grp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565D925-9808-4238-8D89-F0778A419B4C}"/>
                  </a:ext>
                </a:extLst>
              </p:cNvPr>
              <p:cNvSpPr/>
              <p:nvPr/>
            </p:nvSpPr>
            <p:spPr>
              <a:xfrm>
                <a:off x="5627950" y="1744141"/>
                <a:ext cx="965063" cy="937433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F97343F-C0BA-432E-A6C8-14519980D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0503" y="1891999"/>
              <a:ext cx="636072" cy="636072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F91305-7EE7-47C0-8424-86175194C604}"/>
              </a:ext>
            </a:extLst>
          </p:cNvPr>
          <p:cNvGrpSpPr/>
          <p:nvPr/>
        </p:nvGrpSpPr>
        <p:grpSpPr>
          <a:xfrm>
            <a:off x="7925462" y="1509529"/>
            <a:ext cx="3141036" cy="1922835"/>
            <a:chOff x="7925462" y="1509529"/>
            <a:chExt cx="3141036" cy="192283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EE652C7-493E-4A06-A3D8-B9C6355CE430}"/>
                </a:ext>
              </a:extLst>
            </p:cNvPr>
            <p:cNvGrpSpPr/>
            <p:nvPr/>
          </p:nvGrpSpPr>
          <p:grpSpPr>
            <a:xfrm>
              <a:off x="7925462" y="1509529"/>
              <a:ext cx="3141036" cy="1922835"/>
              <a:chOff x="7925462" y="1509529"/>
              <a:chExt cx="3141036" cy="1922835"/>
            </a:xfrm>
          </p:grpSpPr>
          <p:grpSp>
            <p:nvGrpSpPr>
              <p:cNvPr id="32" name="Group 32">
                <a:extLst>
                  <a:ext uri="{FF2B5EF4-FFF2-40B4-BE49-F238E27FC236}">
                    <a16:creationId xmlns:a16="http://schemas.microsoft.com/office/drawing/2014/main" id="{59319684-CA53-43C3-AFBB-FB1621AC3D85}"/>
                  </a:ext>
                </a:extLst>
              </p:cNvPr>
              <p:cNvGrpSpPr/>
              <p:nvPr/>
            </p:nvGrpSpPr>
            <p:grpSpPr>
              <a:xfrm>
                <a:off x="8321973" y="2783940"/>
                <a:ext cx="2744525" cy="648424"/>
                <a:chOff x="6222578" y="1992705"/>
                <a:chExt cx="2058394" cy="486318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9B78878-EB9E-4CAC-9AAC-BE32ABB81448}"/>
                    </a:ext>
                  </a:extLst>
                </p:cNvPr>
                <p:cNvSpPr txBox="1"/>
                <p:nvPr/>
              </p:nvSpPr>
              <p:spPr>
                <a:xfrm>
                  <a:off x="6222578" y="1992705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3"/>
                      </a:solidFill>
                      <a:latin typeface="+mj-lt"/>
                    </a:rPr>
                    <a:t>Industry-Agnostic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E4044A6-83F7-4B10-A68E-6771E3478A11}"/>
                    </a:ext>
                  </a:extLst>
                </p:cNvPr>
                <p:cNvSpPr txBox="1"/>
                <p:nvPr/>
              </p:nvSpPr>
              <p:spPr>
                <a:xfrm>
                  <a:off x="6222578" y="2171342"/>
                  <a:ext cx="2058394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Use your existing knowledge / domain / technology expertise with a data-edge</a:t>
                  </a:r>
                </a:p>
              </p:txBody>
            </p:sp>
          </p:grpSp>
          <p:sp>
            <p:nvSpPr>
              <p:cNvPr id="46" name="Text Placeholder 3">
                <a:extLst>
                  <a:ext uri="{FF2B5EF4-FFF2-40B4-BE49-F238E27FC236}">
                    <a16:creationId xmlns:a16="http://schemas.microsoft.com/office/drawing/2014/main" id="{F69A0D0F-707A-4B52-AFF5-781C8F5269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25462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42202D8-41EA-471F-B18F-24625DF4A461}"/>
                  </a:ext>
                </a:extLst>
              </p:cNvPr>
              <p:cNvSpPr/>
              <p:nvPr/>
            </p:nvSpPr>
            <p:spPr>
              <a:xfrm>
                <a:off x="9211705" y="1744141"/>
                <a:ext cx="965063" cy="93743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CF3BA74-09BC-4760-8EAF-4416ABB04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7046" y="1863664"/>
              <a:ext cx="692497" cy="6924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148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ADEC2A-1BDB-4059-95B4-EED0F6442762}"/>
              </a:ext>
            </a:extLst>
          </p:cNvPr>
          <p:cNvSpPr txBox="1"/>
          <p:nvPr/>
        </p:nvSpPr>
        <p:spPr>
          <a:xfrm>
            <a:off x="396852" y="283882"/>
            <a:ext cx="943646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How to leverage a degree to get there?</a:t>
            </a:r>
            <a:endParaRPr kumimoji="0" lang="en-US" sz="39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69939-79D9-4AE1-B9FB-4B6B55A7AF73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857ADE-407C-438C-8F7C-121E51B5A724}"/>
              </a:ext>
            </a:extLst>
          </p:cNvPr>
          <p:cNvGrpSpPr/>
          <p:nvPr/>
        </p:nvGrpSpPr>
        <p:grpSpPr>
          <a:xfrm>
            <a:off x="742950" y="1509529"/>
            <a:ext cx="3354210" cy="1708164"/>
            <a:chOff x="742950" y="1509529"/>
            <a:chExt cx="3354210" cy="1708164"/>
          </a:xfrm>
        </p:grpSpPr>
        <p:sp>
          <p:nvSpPr>
            <p:cNvPr id="6" name="Text Placeholder 3">
              <a:extLst>
                <a:ext uri="{FF2B5EF4-FFF2-40B4-BE49-F238E27FC236}">
                  <a16:creationId xmlns:a16="http://schemas.microsoft.com/office/drawing/2014/main" id="{A8E212B6-8FA4-4DAB-B623-6079EB3EE61D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1F10F20-2F1C-4721-BB0C-56C435729E8E}"/>
                </a:ext>
              </a:extLst>
            </p:cNvPr>
            <p:cNvCxnSpPr/>
            <p:nvPr/>
          </p:nvCxnSpPr>
          <p:spPr>
            <a:xfrm>
              <a:off x="1716071" y="1908433"/>
              <a:ext cx="2381089" cy="0"/>
            </a:xfrm>
            <a:prstGeom prst="line">
              <a:avLst/>
            </a:prstGeom>
            <a:ln w="19050" cap="rnd">
              <a:solidFill>
                <a:schemeClr val="accent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31">
              <a:extLst>
                <a:ext uri="{FF2B5EF4-FFF2-40B4-BE49-F238E27FC236}">
                  <a16:creationId xmlns:a16="http://schemas.microsoft.com/office/drawing/2014/main" id="{60521798-0DE5-48D2-8C24-3E1E61455BCE}"/>
                </a:ext>
              </a:extLst>
            </p:cNvPr>
            <p:cNvGrpSpPr/>
            <p:nvPr/>
          </p:nvGrpSpPr>
          <p:grpSpPr>
            <a:xfrm>
              <a:off x="742950" y="2287105"/>
              <a:ext cx="3098221" cy="930588"/>
              <a:chOff x="625692" y="1862556"/>
              <a:chExt cx="2242452" cy="697941"/>
            </a:xfrm>
          </p:grpSpPr>
          <p:sp>
            <p:nvSpPr>
              <p:cNvPr id="9" name="Footer Text">
                <a:extLst>
                  <a:ext uri="{FF2B5EF4-FFF2-40B4-BE49-F238E27FC236}">
                    <a16:creationId xmlns:a16="http://schemas.microsoft.com/office/drawing/2014/main" id="{F0C79861-B0DD-451D-A358-CF5162A83E58}"/>
                  </a:ext>
                </a:extLst>
              </p:cNvPr>
              <p:cNvSpPr txBox="1"/>
              <p:nvPr/>
            </p:nvSpPr>
            <p:spPr>
              <a:xfrm>
                <a:off x="625692" y="2099986"/>
                <a:ext cx="2242452" cy="4605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Understand the Data Field,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Understand roles &amp; responsibilities,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Look at a 5-year path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11C469-02CB-4595-AB07-19FEEF220E33}"/>
                  </a:ext>
                </a:extLst>
              </p:cNvPr>
              <p:cNvSpPr txBox="1"/>
              <p:nvPr/>
            </p:nvSpPr>
            <p:spPr>
              <a:xfrm>
                <a:off x="625692" y="1862556"/>
                <a:ext cx="893519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Set Target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B049FBA-1FC7-480E-AD9E-0E13D344F4A1}"/>
              </a:ext>
            </a:extLst>
          </p:cNvPr>
          <p:cNvGrpSpPr/>
          <p:nvPr/>
        </p:nvGrpSpPr>
        <p:grpSpPr>
          <a:xfrm>
            <a:off x="4379607" y="1509529"/>
            <a:ext cx="3316111" cy="1557389"/>
            <a:chOff x="4379607" y="1509529"/>
            <a:chExt cx="3316111" cy="1557389"/>
          </a:xfrm>
        </p:grpSpPr>
        <p:sp>
          <p:nvSpPr>
            <p:cNvPr id="11" name="Text Placeholder 3">
              <a:extLst>
                <a:ext uri="{FF2B5EF4-FFF2-40B4-BE49-F238E27FC236}">
                  <a16:creationId xmlns:a16="http://schemas.microsoft.com/office/drawing/2014/main" id="{0031DD39-80BC-41F3-89B1-539586209630}"/>
                </a:ext>
              </a:extLst>
            </p:cNvPr>
            <p:cNvSpPr txBox="1">
              <a:spLocks/>
            </p:cNvSpPr>
            <p:nvPr/>
          </p:nvSpPr>
          <p:spPr>
            <a:xfrm>
              <a:off x="4380142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7874384-EC32-48D9-A684-556A8E915D16}"/>
                </a:ext>
              </a:extLst>
            </p:cNvPr>
            <p:cNvCxnSpPr/>
            <p:nvPr/>
          </p:nvCxnSpPr>
          <p:spPr>
            <a:xfrm>
              <a:off x="5314629" y="1908433"/>
              <a:ext cx="2381089" cy="0"/>
            </a:xfrm>
            <a:prstGeom prst="line">
              <a:avLst/>
            </a:prstGeom>
            <a:ln w="19050" cap="rnd">
              <a:solidFill>
                <a:schemeClr val="accent2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35">
              <a:extLst>
                <a:ext uri="{FF2B5EF4-FFF2-40B4-BE49-F238E27FC236}">
                  <a16:creationId xmlns:a16="http://schemas.microsoft.com/office/drawing/2014/main" id="{E99CB5A3-3A3D-41B0-9B0F-95DB2B7128B5}"/>
                </a:ext>
              </a:extLst>
            </p:cNvPr>
            <p:cNvGrpSpPr/>
            <p:nvPr/>
          </p:nvGrpSpPr>
          <p:grpSpPr>
            <a:xfrm>
              <a:off x="4379607" y="2295395"/>
              <a:ext cx="2715215" cy="771523"/>
              <a:chOff x="625692" y="1868774"/>
              <a:chExt cx="2036411" cy="578642"/>
            </a:xfrm>
          </p:grpSpPr>
          <p:sp>
            <p:nvSpPr>
              <p:cNvPr id="15" name="Footer Text">
                <a:extLst>
                  <a:ext uri="{FF2B5EF4-FFF2-40B4-BE49-F238E27FC236}">
                    <a16:creationId xmlns:a16="http://schemas.microsoft.com/office/drawing/2014/main" id="{8B4D2510-7C52-46C8-A973-8EABCC9E6769}"/>
                  </a:ext>
                </a:extLst>
              </p:cNvPr>
              <p:cNvSpPr txBox="1"/>
              <p:nvPr/>
            </p:nvSpPr>
            <p:spPr>
              <a:xfrm>
                <a:off x="625692" y="2140409"/>
                <a:ext cx="2036411" cy="307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Talk to people who are already doing what you want to do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C7F4A8D-C9A2-491D-8767-86E5A26EF307}"/>
                  </a:ext>
                </a:extLst>
              </p:cNvPr>
              <p:cNvSpPr txBox="1"/>
              <p:nvPr/>
            </p:nvSpPr>
            <p:spPr>
              <a:xfrm>
                <a:off x="625692" y="1868774"/>
                <a:ext cx="1278138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Talk to people</a:t>
                </a: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6AD4379-B19C-455D-8B89-DFA502D653F2}"/>
              </a:ext>
            </a:extLst>
          </p:cNvPr>
          <p:cNvGrpSpPr/>
          <p:nvPr/>
        </p:nvGrpSpPr>
        <p:grpSpPr>
          <a:xfrm>
            <a:off x="7924927" y="1509529"/>
            <a:ext cx="3341511" cy="2452550"/>
            <a:chOff x="7924927" y="1509529"/>
            <a:chExt cx="3341511" cy="2452550"/>
          </a:xfrm>
        </p:grpSpPr>
        <p:sp>
          <p:nvSpPr>
            <p:cNvPr id="17" name="Text Placeholder 3">
              <a:extLst>
                <a:ext uri="{FF2B5EF4-FFF2-40B4-BE49-F238E27FC236}">
                  <a16:creationId xmlns:a16="http://schemas.microsoft.com/office/drawing/2014/main" id="{A5C0AF12-3D8F-481E-8E09-6940DA5EA1C4}"/>
                </a:ext>
              </a:extLst>
            </p:cNvPr>
            <p:cNvSpPr txBox="1">
              <a:spLocks/>
            </p:cNvSpPr>
            <p:nvPr/>
          </p:nvSpPr>
          <p:spPr>
            <a:xfrm>
              <a:off x="7925462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grpSp>
          <p:nvGrpSpPr>
            <p:cNvPr id="18" name="Group 40">
              <a:extLst>
                <a:ext uri="{FF2B5EF4-FFF2-40B4-BE49-F238E27FC236}">
                  <a16:creationId xmlns:a16="http://schemas.microsoft.com/office/drawing/2014/main" id="{8D42CE2F-56B4-435B-8584-75EDD190CDBE}"/>
                </a:ext>
              </a:extLst>
            </p:cNvPr>
            <p:cNvGrpSpPr/>
            <p:nvPr/>
          </p:nvGrpSpPr>
          <p:grpSpPr>
            <a:xfrm>
              <a:off x="7924927" y="2287100"/>
              <a:ext cx="3290216" cy="1135261"/>
              <a:chOff x="625692" y="1862555"/>
              <a:chExt cx="2690511" cy="851446"/>
            </a:xfrm>
          </p:grpSpPr>
          <p:sp>
            <p:nvSpPr>
              <p:cNvPr id="19" name="Footer Text">
                <a:extLst>
                  <a:ext uri="{FF2B5EF4-FFF2-40B4-BE49-F238E27FC236}">
                    <a16:creationId xmlns:a16="http://schemas.microsoft.com/office/drawing/2014/main" id="{6CB40EA6-5D12-4C90-9FD9-101DDB88D11C}"/>
                  </a:ext>
                </a:extLst>
              </p:cNvPr>
              <p:cNvSpPr txBox="1"/>
              <p:nvPr/>
            </p:nvSpPr>
            <p:spPr>
              <a:xfrm>
                <a:off x="625692" y="2099986"/>
                <a:ext cx="2690511" cy="6140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Add certifications, participate in competitions,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 simple projects,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look at how the best of the best do it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69098B-2C96-447B-9006-D01733B87C08}"/>
                  </a:ext>
                </a:extLst>
              </p:cNvPr>
              <p:cNvSpPr txBox="1"/>
              <p:nvPr/>
            </p:nvSpPr>
            <p:spPr>
              <a:xfrm>
                <a:off x="625692" y="1862555"/>
                <a:ext cx="2153685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Build LinkedIn Profile</a:t>
                </a:r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68D0C34-1AA2-46E9-BBE0-14E663345E2F}"/>
                </a:ext>
              </a:extLst>
            </p:cNvPr>
            <p:cNvCxnSpPr/>
            <p:nvPr/>
          </p:nvCxnSpPr>
          <p:spPr>
            <a:xfrm>
              <a:off x="8885349" y="1908433"/>
              <a:ext cx="2381089" cy="0"/>
            </a:xfrm>
            <a:prstGeom prst="line">
              <a:avLst/>
            </a:prstGeom>
            <a:ln w="19050" cap="rnd">
              <a:solidFill>
                <a:schemeClr val="accent3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44">
              <a:extLst>
                <a:ext uri="{FF2B5EF4-FFF2-40B4-BE49-F238E27FC236}">
                  <a16:creationId xmlns:a16="http://schemas.microsoft.com/office/drawing/2014/main" id="{9A5B2545-D79F-4876-8A07-C169036AE78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851464" y="1908433"/>
              <a:ext cx="2414974" cy="2053646"/>
            </a:xfrm>
            <a:prstGeom prst="bentConnector3">
              <a:avLst>
                <a:gd name="adj1" fmla="val -12929"/>
              </a:avLst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84DD9BB-4E1C-4DF2-9065-EACFF7983C04}"/>
              </a:ext>
            </a:extLst>
          </p:cNvPr>
          <p:cNvGrpSpPr/>
          <p:nvPr/>
        </p:nvGrpSpPr>
        <p:grpSpPr>
          <a:xfrm>
            <a:off x="742950" y="3563785"/>
            <a:ext cx="3265311" cy="1729892"/>
            <a:chOff x="742950" y="3563785"/>
            <a:chExt cx="3265311" cy="1729892"/>
          </a:xfrm>
        </p:grpSpPr>
        <p:sp>
          <p:nvSpPr>
            <p:cNvPr id="23" name="Text Placeholder 3">
              <a:extLst>
                <a:ext uri="{FF2B5EF4-FFF2-40B4-BE49-F238E27FC236}">
                  <a16:creationId xmlns:a16="http://schemas.microsoft.com/office/drawing/2014/main" id="{8ABC3018-7E90-4E9E-941B-68579388CFDD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</a:p>
          </p:txBody>
        </p:sp>
        <p:grpSp>
          <p:nvGrpSpPr>
            <p:cNvPr id="24" name="Group 56">
              <a:extLst>
                <a:ext uri="{FF2B5EF4-FFF2-40B4-BE49-F238E27FC236}">
                  <a16:creationId xmlns:a16="http://schemas.microsoft.com/office/drawing/2014/main" id="{0A3D5C91-DBFD-4D76-9FD2-684DD13D77E1}"/>
                </a:ext>
              </a:extLst>
            </p:cNvPr>
            <p:cNvGrpSpPr/>
            <p:nvPr/>
          </p:nvGrpSpPr>
          <p:grpSpPr>
            <a:xfrm>
              <a:off x="742950" y="4229960"/>
              <a:ext cx="3265311" cy="1063717"/>
              <a:chOff x="625691" y="1779008"/>
              <a:chExt cx="2506132" cy="797788"/>
            </a:xfrm>
          </p:grpSpPr>
          <p:sp>
            <p:nvSpPr>
              <p:cNvPr id="25" name="Footer Text">
                <a:extLst>
                  <a:ext uri="{FF2B5EF4-FFF2-40B4-BE49-F238E27FC236}">
                    <a16:creationId xmlns:a16="http://schemas.microsoft.com/office/drawing/2014/main" id="{9FFB86DE-AF11-4206-B88E-867185B82199}"/>
                  </a:ext>
                </a:extLst>
              </p:cNvPr>
              <p:cNvSpPr txBox="1"/>
              <p:nvPr/>
            </p:nvSpPr>
            <p:spPr>
              <a:xfrm>
                <a:off x="625691" y="2269789"/>
                <a:ext cx="2506132" cy="307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GitHub, LinkedIn,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Medium, Brand Profiling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BD8CDC0-D368-41EF-BBD5-FBD98394C56C}"/>
                  </a:ext>
                </a:extLst>
              </p:cNvPr>
              <p:cNvSpPr txBox="1"/>
              <p:nvPr/>
            </p:nvSpPr>
            <p:spPr>
              <a:xfrm>
                <a:off x="625691" y="1779008"/>
                <a:ext cx="241386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Build Collaterals &amp; Profile</a:t>
                </a:r>
                <a:b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(30%)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26BC44A-66AB-4AE5-A4E8-10081E994041}"/>
              </a:ext>
            </a:extLst>
          </p:cNvPr>
          <p:cNvGrpSpPr/>
          <p:nvPr/>
        </p:nvGrpSpPr>
        <p:grpSpPr>
          <a:xfrm>
            <a:off x="5263829" y="3563785"/>
            <a:ext cx="5745276" cy="1503487"/>
            <a:chOff x="5263829" y="3563785"/>
            <a:chExt cx="5745276" cy="1503487"/>
          </a:xfrm>
        </p:grpSpPr>
        <p:sp>
          <p:nvSpPr>
            <p:cNvPr id="31" name="Text Placeholder 3">
              <a:extLst>
                <a:ext uri="{FF2B5EF4-FFF2-40B4-BE49-F238E27FC236}">
                  <a16:creationId xmlns:a16="http://schemas.microsoft.com/office/drawing/2014/main" id="{904F7971-1130-4E86-B80C-33B7EEBFB815}"/>
                </a:ext>
              </a:extLst>
            </p:cNvPr>
            <p:cNvSpPr txBox="1">
              <a:spLocks/>
            </p:cNvSpPr>
            <p:nvPr/>
          </p:nvSpPr>
          <p:spPr>
            <a:xfrm>
              <a:off x="7925462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grpSp>
          <p:nvGrpSpPr>
            <p:cNvPr id="32" name="Group 64">
              <a:extLst>
                <a:ext uri="{FF2B5EF4-FFF2-40B4-BE49-F238E27FC236}">
                  <a16:creationId xmlns:a16="http://schemas.microsoft.com/office/drawing/2014/main" id="{3DE51B74-33B7-4E80-BAB0-565A75205B47}"/>
                </a:ext>
              </a:extLst>
            </p:cNvPr>
            <p:cNvGrpSpPr/>
            <p:nvPr/>
          </p:nvGrpSpPr>
          <p:grpSpPr>
            <a:xfrm>
              <a:off x="7924927" y="4229957"/>
              <a:ext cx="3084178" cy="837315"/>
              <a:chOff x="625691" y="1779007"/>
              <a:chExt cx="2447781" cy="627987"/>
            </a:xfrm>
          </p:grpSpPr>
          <p:sp>
            <p:nvSpPr>
              <p:cNvPr id="33" name="Footer Text">
                <a:extLst>
                  <a:ext uri="{FF2B5EF4-FFF2-40B4-BE49-F238E27FC236}">
                    <a16:creationId xmlns:a16="http://schemas.microsoft.com/office/drawing/2014/main" id="{C4CA40F9-8837-44AC-A27F-2C9A74CEB4FD}"/>
                  </a:ext>
                </a:extLst>
              </p:cNvPr>
              <p:cNvSpPr txBox="1"/>
              <p:nvPr/>
            </p:nvSpPr>
            <p:spPr>
              <a:xfrm>
                <a:off x="625691" y="2099986"/>
                <a:ext cx="2447781" cy="307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Multiple certifications don’t help,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quality of it does.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E7B94B-5B03-4F97-A8F5-0D6895ADE95D}"/>
                  </a:ext>
                </a:extLst>
              </p:cNvPr>
              <p:cNvSpPr txBox="1"/>
              <p:nvPr/>
            </p:nvSpPr>
            <p:spPr>
              <a:xfrm>
                <a:off x="625691" y="1779007"/>
                <a:ext cx="2157711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Explore Certifications</a:t>
                </a:r>
              </a:p>
            </p:txBody>
          </p: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FAB5FEF-508D-491E-8E8B-967C8E724935}"/>
                </a:ext>
              </a:extLst>
            </p:cNvPr>
            <p:cNvCxnSpPr/>
            <p:nvPr/>
          </p:nvCxnSpPr>
          <p:spPr>
            <a:xfrm flipH="1">
              <a:off x="5263829" y="3962079"/>
              <a:ext cx="2381089" cy="0"/>
            </a:xfrm>
            <a:prstGeom prst="line">
              <a:avLst/>
            </a:prstGeom>
            <a:ln w="19050" cap="rnd">
              <a:solidFill>
                <a:schemeClr val="accent4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84C1560-CCF4-4E31-9A84-BA41F9AE3AE0}"/>
              </a:ext>
            </a:extLst>
          </p:cNvPr>
          <p:cNvGrpSpPr/>
          <p:nvPr/>
        </p:nvGrpSpPr>
        <p:grpSpPr>
          <a:xfrm>
            <a:off x="1665271" y="3563785"/>
            <a:ext cx="6030446" cy="2526847"/>
            <a:chOff x="1665271" y="3563785"/>
            <a:chExt cx="6030446" cy="2526847"/>
          </a:xfrm>
        </p:grpSpPr>
        <p:sp>
          <p:nvSpPr>
            <p:cNvPr id="27" name="Text Placeholder 3">
              <a:extLst>
                <a:ext uri="{FF2B5EF4-FFF2-40B4-BE49-F238E27FC236}">
                  <a16:creationId xmlns:a16="http://schemas.microsoft.com/office/drawing/2014/main" id="{0B962642-EF0F-431A-91E7-9DE8F7571779}"/>
                </a:ext>
              </a:extLst>
            </p:cNvPr>
            <p:cNvSpPr txBox="1">
              <a:spLocks/>
            </p:cNvSpPr>
            <p:nvPr/>
          </p:nvSpPr>
          <p:spPr>
            <a:xfrm>
              <a:off x="4380142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</a:p>
          </p:txBody>
        </p:sp>
        <p:grpSp>
          <p:nvGrpSpPr>
            <p:cNvPr id="28" name="Group 60">
              <a:extLst>
                <a:ext uri="{FF2B5EF4-FFF2-40B4-BE49-F238E27FC236}">
                  <a16:creationId xmlns:a16="http://schemas.microsoft.com/office/drawing/2014/main" id="{99160987-285E-4BB7-91E9-C15929B7B721}"/>
                </a:ext>
              </a:extLst>
            </p:cNvPr>
            <p:cNvGrpSpPr/>
            <p:nvPr/>
          </p:nvGrpSpPr>
          <p:grpSpPr>
            <a:xfrm>
              <a:off x="4379606" y="4229962"/>
              <a:ext cx="3316111" cy="1860670"/>
              <a:chOff x="625691" y="1779009"/>
              <a:chExt cx="2545123" cy="1395502"/>
            </a:xfrm>
          </p:grpSpPr>
          <p:sp>
            <p:nvSpPr>
              <p:cNvPr id="29" name="Footer Text">
                <a:extLst>
                  <a:ext uri="{FF2B5EF4-FFF2-40B4-BE49-F238E27FC236}">
                    <a16:creationId xmlns:a16="http://schemas.microsoft.com/office/drawing/2014/main" id="{1D01AA43-D502-4492-8478-A467AD06DA3D}"/>
                  </a:ext>
                </a:extLst>
              </p:cNvPr>
              <p:cNvSpPr txBox="1"/>
              <p:nvPr/>
            </p:nvSpPr>
            <p:spPr>
              <a:xfrm>
                <a:off x="625691" y="2253490"/>
                <a:ext cx="2545123" cy="9210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Globally recognized degree, </a:t>
                </a:r>
                <a:b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Degree Accepted by MNCs,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Possibility of PhD later, 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Alumni Status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Bonus - WES Certification, Teachers from the industry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164A05A-6498-45EF-A3C0-A78403D878E3}"/>
                  </a:ext>
                </a:extLst>
              </p:cNvPr>
              <p:cNvSpPr txBox="1"/>
              <p:nvPr/>
            </p:nvSpPr>
            <p:spPr>
              <a:xfrm>
                <a:off x="625692" y="1779009"/>
                <a:ext cx="248532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Globally Accepted Degree </a:t>
                </a:r>
                <a:b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(70%)</a:t>
                </a:r>
              </a:p>
            </p:txBody>
          </p:sp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300C36D-3EBF-40E1-B124-907D35F467C5}"/>
                </a:ext>
              </a:extLst>
            </p:cNvPr>
            <p:cNvCxnSpPr/>
            <p:nvPr/>
          </p:nvCxnSpPr>
          <p:spPr>
            <a:xfrm flipH="1">
              <a:off x="1665271" y="3962079"/>
              <a:ext cx="2381089" cy="0"/>
            </a:xfrm>
            <a:prstGeom prst="line">
              <a:avLst/>
            </a:prstGeom>
            <a:ln w="19050" cap="rnd">
              <a:solidFill>
                <a:schemeClr val="accent5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436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5197</TotalTime>
  <Words>819</Words>
  <Application>Microsoft Office PowerPoint</Application>
  <PresentationFormat>Widescreen</PresentationFormat>
  <Paragraphs>154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Anish Mahapatra</dc:creator>
  <cp:lastModifiedBy>Anish Mahapatra</cp:lastModifiedBy>
  <cp:revision>920</cp:revision>
  <dcterms:created xsi:type="dcterms:W3CDTF">2021-05-29T21:16:01Z</dcterms:created>
  <dcterms:modified xsi:type="dcterms:W3CDTF">2022-05-26T12:34:10Z</dcterms:modified>
</cp:coreProperties>
</file>